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6"/>
  </p:notesMasterIdLst>
  <p:sldIdLst>
    <p:sldId id="256" r:id="rId4"/>
    <p:sldId id="258" r:id="rId5"/>
    <p:sldId id="259" r:id="rId6"/>
    <p:sldId id="261" r:id="rId7"/>
    <p:sldId id="263" r:id="rId8"/>
    <p:sldId id="267" r:id="rId9"/>
    <p:sldId id="264" r:id="rId10"/>
    <p:sldId id="268" r:id="rId11"/>
    <p:sldId id="265" r:id="rId12"/>
    <p:sldId id="269" r:id="rId13"/>
    <p:sldId id="266" r:id="rId14"/>
    <p:sldId id="270" r:id="rId15"/>
  </p:sldIdLst>
  <p:sldSz cx="9144000" cy="5143500" type="screen16x9"/>
  <p:notesSz cx="6858000" cy="9144000"/>
  <p:embeddedFontLst>
    <p:embeddedFont>
      <p:font typeface="Consolas" panose="020B0609020204030204" pitchFamily="49" charset="0"/>
      <p:regular r:id="rId17"/>
      <p:bold r:id="rId18"/>
      <p:italic r:id="rId19"/>
      <p:boldItalic r:id="rId20"/>
    </p:embeddedFont>
    <p:embeddedFont>
      <p:font typeface="Dosis" pitchFamily="2" charset="0"/>
      <p:regular r:id="rId21"/>
      <p:bold r:id="rId22"/>
    </p:embeddedFont>
    <p:embeddedFont>
      <p:font typeface="Roboto" panose="02000000000000000000" pitchFamily="2" charset="0"/>
      <p:regular r:id="rId23"/>
      <p:bold r:id="rId24"/>
      <p:italic r:id="rId25"/>
      <p:boldItalic r:id="rId26"/>
    </p:embeddedFont>
    <p:embeddedFont>
      <p:font typeface="Roboto Black" panose="02000000000000000000" pitchFamily="2" charset="0"/>
      <p:bold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D7E832-F0D1-A24E-5E32-9DBAA8B5608C}" v="2764" dt="2025-01-05T18:04:17.981"/>
    <p1510:client id="{CFCAD0AC-14E3-5002-3063-49208B524473}" v="198" dt="2025-01-05T17:08:45.616"/>
  </p1510:revLst>
</p1510:revInfo>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09"/>
  </p:normalViewPr>
  <p:slideViewPr>
    <p:cSldViewPr snapToGrid="0">
      <p:cViewPr varScale="1">
        <p:scale>
          <a:sx n="146" d="100"/>
          <a:sy n="146" d="100"/>
        </p:scale>
        <p:origin x="64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Master" Target="slideMasters/slideMaster3.xml"/><Relationship Id="rId21" Type="http://schemas.openxmlformats.org/officeDocument/2006/relationships/font" Target="fonts/font5.fntdata"/><Relationship Id="rId34" Type="http://schemas.microsoft.com/office/2015/10/relationships/revisionInfo" Target="revisionInfo.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1.fntdata"/><Relationship Id="rId25" Type="http://schemas.openxmlformats.org/officeDocument/2006/relationships/font" Target="fonts/font9.fntdata"/><Relationship Id="rId33"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7.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 Id="rId8"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yler G Stark" userId="S::tyler.stark@eastern.edu::a00e5224-0d35-429e-a6b5-a2bc3083d856" providerId="AD" clId="Web-{CFCAD0AC-14E3-5002-3063-49208B524473}"/>
    <pc:docChg chg="addSld modSld">
      <pc:chgData name="Tyler G Stark" userId="S::tyler.stark@eastern.edu::a00e5224-0d35-429e-a6b5-a2bc3083d856" providerId="AD" clId="Web-{CFCAD0AC-14E3-5002-3063-49208B524473}" dt="2025-01-05T17:08:44.522" v="189" actId="20577"/>
      <pc:docMkLst>
        <pc:docMk/>
      </pc:docMkLst>
      <pc:sldChg chg="modSp">
        <pc:chgData name="Tyler G Stark" userId="S::tyler.stark@eastern.edu::a00e5224-0d35-429e-a6b5-a2bc3083d856" providerId="AD" clId="Web-{CFCAD0AC-14E3-5002-3063-49208B524473}" dt="2025-01-05T17:08:44.522" v="189" actId="20577"/>
        <pc:sldMkLst>
          <pc:docMk/>
          <pc:sldMk cId="0" sldId="258"/>
        </pc:sldMkLst>
        <pc:spChg chg="mod">
          <ac:chgData name="Tyler G Stark" userId="S::tyler.stark@eastern.edu::a00e5224-0d35-429e-a6b5-a2bc3083d856" providerId="AD" clId="Web-{CFCAD0AC-14E3-5002-3063-49208B524473}" dt="2025-01-05T17:08:44.522" v="189" actId="20577"/>
          <ac:spMkLst>
            <pc:docMk/>
            <pc:sldMk cId="0" sldId="258"/>
            <ac:spMk id="304" creationId="{00000000-0000-0000-0000-000000000000}"/>
          </ac:spMkLst>
        </pc:spChg>
        <pc:spChg chg="mod">
          <ac:chgData name="Tyler G Stark" userId="S::tyler.stark@eastern.edu::a00e5224-0d35-429e-a6b5-a2bc3083d856" providerId="AD" clId="Web-{CFCAD0AC-14E3-5002-3063-49208B524473}" dt="2025-01-05T17:07:11.707" v="130" actId="20577"/>
          <ac:spMkLst>
            <pc:docMk/>
            <pc:sldMk cId="0" sldId="258"/>
            <ac:spMk id="305" creationId="{00000000-0000-0000-0000-000000000000}"/>
          </ac:spMkLst>
        </pc:spChg>
      </pc:sldChg>
      <pc:sldChg chg="modSp">
        <pc:chgData name="Tyler G Stark" userId="S::tyler.stark@eastern.edu::a00e5224-0d35-429e-a6b5-a2bc3083d856" providerId="AD" clId="Web-{CFCAD0AC-14E3-5002-3063-49208B524473}" dt="2025-01-05T17:07:34.551" v="153" actId="20577"/>
        <pc:sldMkLst>
          <pc:docMk/>
          <pc:sldMk cId="0" sldId="259"/>
        </pc:sldMkLst>
        <pc:spChg chg="mod">
          <ac:chgData name="Tyler G Stark" userId="S::tyler.stark@eastern.edu::a00e5224-0d35-429e-a6b5-a2bc3083d856" providerId="AD" clId="Web-{CFCAD0AC-14E3-5002-3063-49208B524473}" dt="2025-01-05T17:07:34.551" v="153" actId="20577"/>
          <ac:spMkLst>
            <pc:docMk/>
            <pc:sldMk cId="0" sldId="259"/>
            <ac:spMk id="310" creationId="{00000000-0000-0000-0000-000000000000}"/>
          </ac:spMkLst>
        </pc:spChg>
      </pc:sldChg>
      <pc:sldChg chg="modSp add replId">
        <pc:chgData name="Tyler G Stark" userId="S::tyler.stark@eastern.edu::a00e5224-0d35-429e-a6b5-a2bc3083d856" providerId="AD" clId="Web-{CFCAD0AC-14E3-5002-3063-49208B524473}" dt="2025-01-05T17:07:49.036" v="161" actId="20577"/>
        <pc:sldMkLst>
          <pc:docMk/>
          <pc:sldMk cId="693913685" sldId="263"/>
        </pc:sldMkLst>
        <pc:spChg chg="mod">
          <ac:chgData name="Tyler G Stark" userId="S::tyler.stark@eastern.edu::a00e5224-0d35-429e-a6b5-a2bc3083d856" providerId="AD" clId="Web-{CFCAD0AC-14E3-5002-3063-49208B524473}" dt="2025-01-05T17:07:49.036" v="161" actId="20577"/>
          <ac:spMkLst>
            <pc:docMk/>
            <pc:sldMk cId="693913685" sldId="263"/>
            <ac:spMk id="310" creationId="{00000000-0000-0000-0000-000000000000}"/>
          </ac:spMkLst>
        </pc:spChg>
      </pc:sldChg>
      <pc:sldChg chg="modSp add replId">
        <pc:chgData name="Tyler G Stark" userId="S::tyler.stark@eastern.edu::a00e5224-0d35-429e-a6b5-a2bc3083d856" providerId="AD" clId="Web-{CFCAD0AC-14E3-5002-3063-49208B524473}" dt="2025-01-05T17:08:02.802" v="164" actId="20577"/>
        <pc:sldMkLst>
          <pc:docMk/>
          <pc:sldMk cId="180894228" sldId="264"/>
        </pc:sldMkLst>
        <pc:spChg chg="mod">
          <ac:chgData name="Tyler G Stark" userId="S::tyler.stark@eastern.edu::a00e5224-0d35-429e-a6b5-a2bc3083d856" providerId="AD" clId="Web-{CFCAD0AC-14E3-5002-3063-49208B524473}" dt="2025-01-05T17:08:02.802" v="164" actId="20577"/>
          <ac:spMkLst>
            <pc:docMk/>
            <pc:sldMk cId="180894228" sldId="264"/>
            <ac:spMk id="310" creationId="{00000000-0000-0000-0000-000000000000}"/>
          </ac:spMkLst>
        </pc:spChg>
      </pc:sldChg>
      <pc:sldChg chg="modSp add replId">
        <pc:chgData name="Tyler G Stark" userId="S::tyler.stark@eastern.edu::a00e5224-0d35-429e-a6b5-a2bc3083d856" providerId="AD" clId="Web-{CFCAD0AC-14E3-5002-3063-49208B524473}" dt="2025-01-05T17:08:24.303" v="173" actId="20577"/>
        <pc:sldMkLst>
          <pc:docMk/>
          <pc:sldMk cId="2516266027" sldId="265"/>
        </pc:sldMkLst>
        <pc:spChg chg="mod">
          <ac:chgData name="Tyler G Stark" userId="S::tyler.stark@eastern.edu::a00e5224-0d35-429e-a6b5-a2bc3083d856" providerId="AD" clId="Web-{CFCAD0AC-14E3-5002-3063-49208B524473}" dt="2025-01-05T17:08:24.303" v="173" actId="20577"/>
          <ac:spMkLst>
            <pc:docMk/>
            <pc:sldMk cId="2516266027" sldId="265"/>
            <ac:spMk id="310" creationId="{00000000-0000-0000-0000-000000000000}"/>
          </ac:spMkLst>
        </pc:spChg>
      </pc:sldChg>
      <pc:sldChg chg="modSp add replId">
        <pc:chgData name="Tyler G Stark" userId="S::tyler.stark@eastern.edu::a00e5224-0d35-429e-a6b5-a2bc3083d856" providerId="AD" clId="Web-{CFCAD0AC-14E3-5002-3063-49208B524473}" dt="2025-01-05T17:08:36.288" v="184" actId="20577"/>
        <pc:sldMkLst>
          <pc:docMk/>
          <pc:sldMk cId="1755907658" sldId="266"/>
        </pc:sldMkLst>
        <pc:spChg chg="mod">
          <ac:chgData name="Tyler G Stark" userId="S::tyler.stark@eastern.edu::a00e5224-0d35-429e-a6b5-a2bc3083d856" providerId="AD" clId="Web-{CFCAD0AC-14E3-5002-3063-49208B524473}" dt="2025-01-05T17:08:36.288" v="184" actId="20577"/>
          <ac:spMkLst>
            <pc:docMk/>
            <pc:sldMk cId="1755907658" sldId="266"/>
            <ac:spMk id="310" creationId="{00000000-0000-0000-0000-000000000000}"/>
          </ac:spMkLst>
        </pc:spChg>
      </pc:sldChg>
    </pc:docChg>
  </pc:docChgLst>
  <pc:docChgLst>
    <pc:chgData name="Tyler G Stark" userId="S::tyler.stark@eastern.edu::a00e5224-0d35-429e-a6b5-a2bc3083d856" providerId="AD" clId="Web-{44D7E832-F0D1-A24E-5E32-9DBAA8B5608C}"/>
    <pc:docChg chg="addSld delSld modSld sldOrd">
      <pc:chgData name="Tyler G Stark" userId="S::tyler.stark@eastern.edu::a00e5224-0d35-429e-a6b5-a2bc3083d856" providerId="AD" clId="Web-{44D7E832-F0D1-A24E-5E32-9DBAA8B5608C}" dt="2025-01-05T18:04:14.278" v="2616" actId="20577"/>
      <pc:docMkLst>
        <pc:docMk/>
      </pc:docMkLst>
      <pc:sldChg chg="modSp">
        <pc:chgData name="Tyler G Stark" userId="S::tyler.stark@eastern.edu::a00e5224-0d35-429e-a6b5-a2bc3083d856" providerId="AD" clId="Web-{44D7E832-F0D1-A24E-5E32-9DBAA8B5608C}" dt="2025-01-05T18:02:54.354" v="2565" actId="20577"/>
        <pc:sldMkLst>
          <pc:docMk/>
          <pc:sldMk cId="0" sldId="256"/>
        </pc:sldMkLst>
        <pc:spChg chg="mod">
          <ac:chgData name="Tyler G Stark" userId="S::tyler.stark@eastern.edu::a00e5224-0d35-429e-a6b5-a2bc3083d856" providerId="AD" clId="Web-{44D7E832-F0D1-A24E-5E32-9DBAA8B5608C}" dt="2025-01-05T18:01:14.163" v="2540" actId="20577"/>
          <ac:spMkLst>
            <pc:docMk/>
            <pc:sldMk cId="0" sldId="256"/>
            <ac:spMk id="292" creationId="{00000000-0000-0000-0000-000000000000}"/>
          </ac:spMkLst>
        </pc:spChg>
        <pc:spChg chg="mod">
          <ac:chgData name="Tyler G Stark" userId="S::tyler.stark@eastern.edu::a00e5224-0d35-429e-a6b5-a2bc3083d856" providerId="AD" clId="Web-{44D7E832-F0D1-A24E-5E32-9DBAA8B5608C}" dt="2025-01-05T18:02:54.354" v="2565" actId="20577"/>
          <ac:spMkLst>
            <pc:docMk/>
            <pc:sldMk cId="0" sldId="256"/>
            <ac:spMk id="293" creationId="{00000000-0000-0000-0000-000000000000}"/>
          </ac:spMkLst>
        </pc:spChg>
      </pc:sldChg>
      <pc:sldChg chg="del">
        <pc:chgData name="Tyler G Stark" userId="S::tyler.stark@eastern.edu::a00e5224-0d35-429e-a6b5-a2bc3083d856" providerId="AD" clId="Web-{44D7E832-F0D1-A24E-5E32-9DBAA8B5608C}" dt="2025-01-05T17:09:23.762" v="0"/>
        <pc:sldMkLst>
          <pc:docMk/>
          <pc:sldMk cId="0" sldId="257"/>
        </pc:sldMkLst>
      </pc:sldChg>
      <pc:sldChg chg="del">
        <pc:chgData name="Tyler G Stark" userId="S::tyler.stark@eastern.edu::a00e5224-0d35-429e-a6b5-a2bc3083d856" providerId="AD" clId="Web-{44D7E832-F0D1-A24E-5E32-9DBAA8B5608C}" dt="2025-01-05T17:59:47.504" v="2526"/>
        <pc:sldMkLst>
          <pc:docMk/>
          <pc:sldMk cId="0" sldId="260"/>
        </pc:sldMkLst>
      </pc:sldChg>
      <pc:sldChg chg="modSp ord">
        <pc:chgData name="Tyler G Stark" userId="S::tyler.stark@eastern.edu::a00e5224-0d35-429e-a6b5-a2bc3083d856" providerId="AD" clId="Web-{44D7E832-F0D1-A24E-5E32-9DBAA8B5608C}" dt="2025-01-05T17:22:01.311" v="544" actId="20577"/>
        <pc:sldMkLst>
          <pc:docMk/>
          <pc:sldMk cId="0" sldId="261"/>
        </pc:sldMkLst>
        <pc:spChg chg="mod">
          <ac:chgData name="Tyler G Stark" userId="S::tyler.stark@eastern.edu::a00e5224-0d35-429e-a6b5-a2bc3083d856" providerId="AD" clId="Web-{44D7E832-F0D1-A24E-5E32-9DBAA8B5608C}" dt="2025-01-05T17:19:06.225" v="354" actId="20577"/>
          <ac:spMkLst>
            <pc:docMk/>
            <pc:sldMk cId="0" sldId="261"/>
            <ac:spMk id="322" creationId="{00000000-0000-0000-0000-000000000000}"/>
          </ac:spMkLst>
        </pc:spChg>
        <pc:spChg chg="mod">
          <ac:chgData name="Tyler G Stark" userId="S::tyler.stark@eastern.edu::a00e5224-0d35-429e-a6b5-a2bc3083d856" providerId="AD" clId="Web-{44D7E832-F0D1-A24E-5E32-9DBAA8B5608C}" dt="2025-01-05T17:11:03.250" v="7"/>
          <ac:spMkLst>
            <pc:docMk/>
            <pc:sldMk cId="0" sldId="261"/>
            <ac:spMk id="323" creationId="{00000000-0000-0000-0000-000000000000}"/>
          </ac:spMkLst>
        </pc:spChg>
        <pc:spChg chg="mod">
          <ac:chgData name="Tyler G Stark" userId="S::tyler.stark@eastern.edu::a00e5224-0d35-429e-a6b5-a2bc3083d856" providerId="AD" clId="Web-{44D7E832-F0D1-A24E-5E32-9DBAA8B5608C}" dt="2025-01-05T17:22:01.311" v="544" actId="20577"/>
          <ac:spMkLst>
            <pc:docMk/>
            <pc:sldMk cId="0" sldId="261"/>
            <ac:spMk id="324" creationId="{00000000-0000-0000-0000-000000000000}"/>
          </ac:spMkLst>
        </pc:spChg>
        <pc:graphicFrameChg chg="mod modGraphic">
          <ac:chgData name="Tyler G Stark" userId="S::tyler.stark@eastern.edu::a00e5224-0d35-429e-a6b5-a2bc3083d856" providerId="AD" clId="Web-{44D7E832-F0D1-A24E-5E32-9DBAA8B5608C}" dt="2025-01-05T17:18:30.161" v="345"/>
          <ac:graphicFrameMkLst>
            <pc:docMk/>
            <pc:sldMk cId="0" sldId="261"/>
            <ac:graphicFrameMk id="325" creationId="{00000000-0000-0000-0000-000000000000}"/>
          </ac:graphicFrameMkLst>
        </pc:graphicFrameChg>
      </pc:sldChg>
      <pc:sldChg chg="del">
        <pc:chgData name="Tyler G Stark" userId="S::tyler.stark@eastern.edu::a00e5224-0d35-429e-a6b5-a2bc3083d856" providerId="AD" clId="Web-{44D7E832-F0D1-A24E-5E32-9DBAA8B5608C}" dt="2025-01-05T17:59:48.254" v="2527"/>
        <pc:sldMkLst>
          <pc:docMk/>
          <pc:sldMk cId="0" sldId="262"/>
        </pc:sldMkLst>
      </pc:sldChg>
      <pc:sldChg chg="modSp">
        <pc:chgData name="Tyler G Stark" userId="S::tyler.stark@eastern.edu::a00e5224-0d35-429e-a6b5-a2bc3083d856" providerId="AD" clId="Web-{44D7E832-F0D1-A24E-5E32-9DBAA8B5608C}" dt="2025-01-05T17:59:57.363" v="2529" actId="20577"/>
        <pc:sldMkLst>
          <pc:docMk/>
          <pc:sldMk cId="2516266027" sldId="265"/>
        </pc:sldMkLst>
        <pc:spChg chg="mod">
          <ac:chgData name="Tyler G Stark" userId="S::tyler.stark@eastern.edu::a00e5224-0d35-429e-a6b5-a2bc3083d856" providerId="AD" clId="Web-{44D7E832-F0D1-A24E-5E32-9DBAA8B5608C}" dt="2025-01-05T17:59:57.363" v="2529" actId="20577"/>
          <ac:spMkLst>
            <pc:docMk/>
            <pc:sldMk cId="2516266027" sldId="265"/>
            <ac:spMk id="310" creationId="{00000000-0000-0000-0000-000000000000}"/>
          </ac:spMkLst>
        </pc:spChg>
      </pc:sldChg>
      <pc:sldChg chg="modSp">
        <pc:chgData name="Tyler G Stark" userId="S::tyler.stark@eastern.edu::a00e5224-0d35-429e-a6b5-a2bc3083d856" providerId="AD" clId="Web-{44D7E832-F0D1-A24E-5E32-9DBAA8B5608C}" dt="2025-01-05T18:00:04.692" v="2531" actId="20577"/>
        <pc:sldMkLst>
          <pc:docMk/>
          <pc:sldMk cId="1755907658" sldId="266"/>
        </pc:sldMkLst>
        <pc:spChg chg="mod">
          <ac:chgData name="Tyler G Stark" userId="S::tyler.stark@eastern.edu::a00e5224-0d35-429e-a6b5-a2bc3083d856" providerId="AD" clId="Web-{44D7E832-F0D1-A24E-5E32-9DBAA8B5608C}" dt="2025-01-05T18:00:04.692" v="2531" actId="20577"/>
          <ac:spMkLst>
            <pc:docMk/>
            <pc:sldMk cId="1755907658" sldId="266"/>
            <ac:spMk id="310" creationId="{00000000-0000-0000-0000-000000000000}"/>
          </ac:spMkLst>
        </pc:spChg>
      </pc:sldChg>
      <pc:sldChg chg="modSp add replId">
        <pc:chgData name="Tyler G Stark" userId="S::tyler.stark@eastern.edu::a00e5224-0d35-429e-a6b5-a2bc3083d856" providerId="AD" clId="Web-{44D7E832-F0D1-A24E-5E32-9DBAA8B5608C}" dt="2025-01-05T17:33:08.011" v="1048" actId="20577"/>
        <pc:sldMkLst>
          <pc:docMk/>
          <pc:sldMk cId="3791018519" sldId="267"/>
        </pc:sldMkLst>
        <pc:spChg chg="mod">
          <ac:chgData name="Tyler G Stark" userId="S::tyler.stark@eastern.edu::a00e5224-0d35-429e-a6b5-a2bc3083d856" providerId="AD" clId="Web-{44D7E832-F0D1-A24E-5E32-9DBAA8B5608C}" dt="2025-01-05T17:30:45.079" v="908" actId="14100"/>
          <ac:spMkLst>
            <pc:docMk/>
            <pc:sldMk cId="3791018519" sldId="267"/>
            <ac:spMk id="322" creationId="{00000000-0000-0000-0000-000000000000}"/>
          </ac:spMkLst>
        </pc:spChg>
        <pc:spChg chg="mod">
          <ac:chgData name="Tyler G Stark" userId="S::tyler.stark@eastern.edu::a00e5224-0d35-429e-a6b5-a2bc3083d856" providerId="AD" clId="Web-{44D7E832-F0D1-A24E-5E32-9DBAA8B5608C}" dt="2025-01-05T17:27:49.464" v="635" actId="20577"/>
          <ac:spMkLst>
            <pc:docMk/>
            <pc:sldMk cId="3791018519" sldId="267"/>
            <ac:spMk id="323" creationId="{00000000-0000-0000-0000-000000000000}"/>
          </ac:spMkLst>
        </pc:spChg>
        <pc:spChg chg="mod">
          <ac:chgData name="Tyler G Stark" userId="S::tyler.stark@eastern.edu::a00e5224-0d35-429e-a6b5-a2bc3083d856" providerId="AD" clId="Web-{44D7E832-F0D1-A24E-5E32-9DBAA8B5608C}" dt="2025-01-05T17:33:08.011" v="1048" actId="20577"/>
          <ac:spMkLst>
            <pc:docMk/>
            <pc:sldMk cId="3791018519" sldId="267"/>
            <ac:spMk id="324" creationId="{00000000-0000-0000-0000-000000000000}"/>
          </ac:spMkLst>
        </pc:spChg>
        <pc:graphicFrameChg chg="mod modGraphic">
          <ac:chgData name="Tyler G Stark" userId="S::tyler.stark@eastern.edu::a00e5224-0d35-429e-a6b5-a2bc3083d856" providerId="AD" clId="Web-{44D7E832-F0D1-A24E-5E32-9DBAA8B5608C}" dt="2025-01-05T17:30:24.938" v="907" actId="1076"/>
          <ac:graphicFrameMkLst>
            <pc:docMk/>
            <pc:sldMk cId="3791018519" sldId="267"/>
            <ac:graphicFrameMk id="325" creationId="{00000000-0000-0000-0000-000000000000}"/>
          </ac:graphicFrameMkLst>
        </pc:graphicFrameChg>
      </pc:sldChg>
      <pc:sldChg chg="modSp add ord replId">
        <pc:chgData name="Tyler G Stark" userId="S::tyler.stark@eastern.edu::a00e5224-0d35-429e-a6b5-a2bc3083d856" providerId="AD" clId="Web-{44D7E832-F0D1-A24E-5E32-9DBAA8B5608C}" dt="2025-01-05T17:43:25.937" v="1451" actId="1076"/>
        <pc:sldMkLst>
          <pc:docMk/>
          <pc:sldMk cId="2121977910" sldId="268"/>
        </pc:sldMkLst>
        <pc:spChg chg="mod">
          <ac:chgData name="Tyler G Stark" userId="S::tyler.stark@eastern.edu::a00e5224-0d35-429e-a6b5-a2bc3083d856" providerId="AD" clId="Web-{44D7E832-F0D1-A24E-5E32-9DBAA8B5608C}" dt="2025-01-05T17:33:36.418" v="1062" actId="20577"/>
          <ac:spMkLst>
            <pc:docMk/>
            <pc:sldMk cId="2121977910" sldId="268"/>
            <ac:spMk id="322" creationId="{00000000-0000-0000-0000-000000000000}"/>
          </ac:spMkLst>
        </pc:spChg>
        <pc:spChg chg="mod">
          <ac:chgData name="Tyler G Stark" userId="S::tyler.stark@eastern.edu::a00e5224-0d35-429e-a6b5-a2bc3083d856" providerId="AD" clId="Web-{44D7E832-F0D1-A24E-5E32-9DBAA8B5608C}" dt="2025-01-05T17:39:07.976" v="1118" actId="1076"/>
          <ac:spMkLst>
            <pc:docMk/>
            <pc:sldMk cId="2121977910" sldId="268"/>
            <ac:spMk id="323" creationId="{00000000-0000-0000-0000-000000000000}"/>
          </ac:spMkLst>
        </pc:spChg>
        <pc:spChg chg="mod">
          <ac:chgData name="Tyler G Stark" userId="S::tyler.stark@eastern.edu::a00e5224-0d35-429e-a6b5-a2bc3083d856" providerId="AD" clId="Web-{44D7E832-F0D1-A24E-5E32-9DBAA8B5608C}" dt="2025-01-05T17:43:25.937" v="1451" actId="1076"/>
          <ac:spMkLst>
            <pc:docMk/>
            <pc:sldMk cId="2121977910" sldId="268"/>
            <ac:spMk id="324" creationId="{00000000-0000-0000-0000-000000000000}"/>
          </ac:spMkLst>
        </pc:spChg>
        <pc:graphicFrameChg chg="mod modGraphic">
          <ac:chgData name="Tyler G Stark" userId="S::tyler.stark@eastern.edu::a00e5224-0d35-429e-a6b5-a2bc3083d856" providerId="AD" clId="Web-{44D7E832-F0D1-A24E-5E32-9DBAA8B5608C}" dt="2025-01-05T17:43:19.547" v="1450" actId="1076"/>
          <ac:graphicFrameMkLst>
            <pc:docMk/>
            <pc:sldMk cId="2121977910" sldId="268"/>
            <ac:graphicFrameMk id="325" creationId="{00000000-0000-0000-0000-000000000000}"/>
          </ac:graphicFrameMkLst>
        </pc:graphicFrameChg>
      </pc:sldChg>
      <pc:sldChg chg="modSp add ord replId">
        <pc:chgData name="Tyler G Stark" userId="S::tyler.stark@eastern.edu::a00e5224-0d35-429e-a6b5-a2bc3083d856" providerId="AD" clId="Web-{44D7E832-F0D1-A24E-5E32-9DBAA8B5608C}" dt="2025-01-05T18:04:14.278" v="2616" actId="20577"/>
        <pc:sldMkLst>
          <pc:docMk/>
          <pc:sldMk cId="2792435022" sldId="269"/>
        </pc:sldMkLst>
        <pc:spChg chg="mod">
          <ac:chgData name="Tyler G Stark" userId="S::tyler.stark@eastern.edu::a00e5224-0d35-429e-a6b5-a2bc3083d856" providerId="AD" clId="Web-{44D7E832-F0D1-A24E-5E32-9DBAA8B5608C}" dt="2025-01-05T17:45:10.660" v="1462" actId="20577"/>
          <ac:spMkLst>
            <pc:docMk/>
            <pc:sldMk cId="2792435022" sldId="269"/>
            <ac:spMk id="322" creationId="{00000000-0000-0000-0000-000000000000}"/>
          </ac:spMkLst>
        </pc:spChg>
        <pc:spChg chg="mod">
          <ac:chgData name="Tyler G Stark" userId="S::tyler.stark@eastern.edu::a00e5224-0d35-429e-a6b5-a2bc3083d856" providerId="AD" clId="Web-{44D7E832-F0D1-A24E-5E32-9DBAA8B5608C}" dt="2025-01-05T17:46:15.474" v="1466" actId="1076"/>
          <ac:spMkLst>
            <pc:docMk/>
            <pc:sldMk cId="2792435022" sldId="269"/>
            <ac:spMk id="323" creationId="{00000000-0000-0000-0000-000000000000}"/>
          </ac:spMkLst>
        </pc:spChg>
        <pc:spChg chg="mod">
          <ac:chgData name="Tyler G Stark" userId="S::tyler.stark@eastern.edu::a00e5224-0d35-429e-a6b5-a2bc3083d856" providerId="AD" clId="Web-{44D7E832-F0D1-A24E-5E32-9DBAA8B5608C}" dt="2025-01-05T18:04:14.278" v="2616" actId="20577"/>
          <ac:spMkLst>
            <pc:docMk/>
            <pc:sldMk cId="2792435022" sldId="269"/>
            <ac:spMk id="324" creationId="{00000000-0000-0000-0000-000000000000}"/>
          </ac:spMkLst>
        </pc:spChg>
        <pc:graphicFrameChg chg="mod modGraphic">
          <ac:chgData name="Tyler G Stark" userId="S::tyler.stark@eastern.edu::a00e5224-0d35-429e-a6b5-a2bc3083d856" providerId="AD" clId="Web-{44D7E832-F0D1-A24E-5E32-9DBAA8B5608C}" dt="2025-01-05T17:49:40.076" v="1884"/>
          <ac:graphicFrameMkLst>
            <pc:docMk/>
            <pc:sldMk cId="2792435022" sldId="269"/>
            <ac:graphicFrameMk id="325" creationId="{00000000-0000-0000-0000-000000000000}"/>
          </ac:graphicFrameMkLst>
        </pc:graphicFrameChg>
      </pc:sldChg>
      <pc:sldChg chg="addSp delSp modSp add replId">
        <pc:chgData name="Tyler G Stark" userId="S::tyler.stark@eastern.edu::a00e5224-0d35-429e-a6b5-a2bc3083d856" providerId="AD" clId="Web-{44D7E832-F0D1-A24E-5E32-9DBAA8B5608C}" dt="2025-01-05T17:59:43.160" v="2525" actId="1076"/>
        <pc:sldMkLst>
          <pc:docMk/>
          <pc:sldMk cId="3605626205" sldId="270"/>
        </pc:sldMkLst>
        <pc:spChg chg="mod">
          <ac:chgData name="Tyler G Stark" userId="S::tyler.stark@eastern.edu::a00e5224-0d35-429e-a6b5-a2bc3083d856" providerId="AD" clId="Web-{44D7E832-F0D1-A24E-5E32-9DBAA8B5608C}" dt="2025-01-05T17:54:28.383" v="2062" actId="20577"/>
          <ac:spMkLst>
            <pc:docMk/>
            <pc:sldMk cId="3605626205" sldId="270"/>
            <ac:spMk id="322" creationId="{00000000-0000-0000-0000-000000000000}"/>
          </ac:spMkLst>
        </pc:spChg>
        <pc:spChg chg="mod">
          <ac:chgData name="Tyler G Stark" userId="S::tyler.stark@eastern.edu::a00e5224-0d35-429e-a6b5-a2bc3083d856" providerId="AD" clId="Web-{44D7E832-F0D1-A24E-5E32-9DBAA8B5608C}" dt="2025-01-05T17:54:03.382" v="2060" actId="20577"/>
          <ac:spMkLst>
            <pc:docMk/>
            <pc:sldMk cId="3605626205" sldId="270"/>
            <ac:spMk id="323" creationId="{00000000-0000-0000-0000-000000000000}"/>
          </ac:spMkLst>
        </pc:spChg>
        <pc:spChg chg="mod">
          <ac:chgData name="Tyler G Stark" userId="S::tyler.stark@eastern.edu::a00e5224-0d35-429e-a6b5-a2bc3083d856" providerId="AD" clId="Web-{44D7E832-F0D1-A24E-5E32-9DBAA8B5608C}" dt="2025-01-05T17:59:43.160" v="2525" actId="1076"/>
          <ac:spMkLst>
            <pc:docMk/>
            <pc:sldMk cId="3605626205" sldId="270"/>
            <ac:spMk id="324" creationId="{00000000-0000-0000-0000-000000000000}"/>
          </ac:spMkLst>
        </pc:spChg>
        <pc:graphicFrameChg chg="add del mod">
          <ac:chgData name="Tyler G Stark" userId="S::tyler.stark@eastern.edu::a00e5224-0d35-429e-a6b5-a2bc3083d856" providerId="AD" clId="Web-{44D7E832-F0D1-A24E-5E32-9DBAA8B5608C}" dt="2025-01-05T17:54:43.664" v="2090"/>
          <ac:graphicFrameMkLst>
            <pc:docMk/>
            <pc:sldMk cId="3605626205" sldId="270"/>
            <ac:graphicFrameMk id="3" creationId="{31817EDE-72D2-A580-B9B7-4AC8445E64A3}"/>
          </ac:graphicFrameMkLst>
        </pc:graphicFrameChg>
        <pc:graphicFrameChg chg="mod modGraphic">
          <ac:chgData name="Tyler G Stark" userId="S::tyler.stark@eastern.edu::a00e5224-0d35-429e-a6b5-a2bc3083d856" providerId="AD" clId="Web-{44D7E832-F0D1-A24E-5E32-9DBAA8B5608C}" dt="2025-01-05T17:56:51.012" v="2417"/>
          <ac:graphicFrameMkLst>
            <pc:docMk/>
            <pc:sldMk cId="3605626205" sldId="270"/>
            <ac:graphicFrameMk id="325" creationId="{00000000-0000-0000-0000-000000000000}"/>
          </ac:graphicFrameMkLst>
        </pc:graphicFrameChg>
      </pc:sldChg>
    </pc:docChg>
  </pc:docChgLst>
</pc:chgInfo>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0" name="Shape 2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213692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188"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6960013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42816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188"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188"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85398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27014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188"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716596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7283942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188"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568032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warbyparker.com/" TargetMode="External"/><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r>
              <a:rPr lang="en" b="1" dirty="0">
                <a:solidFill>
                  <a:srgbClr val="295269"/>
                </a:solidFill>
              </a:rPr>
              <a:t>SQL Warby Parker Project</a:t>
            </a:r>
            <a:endParaRPr b="1" dirty="0">
              <a:solidFill>
                <a:srgbClr val="295269"/>
              </a:solidFill>
              <a:latin typeface="Roboto"/>
              <a:ea typeface="Roboto"/>
              <a:cs typeface="Roboto"/>
              <a:sym typeface="Roboto"/>
            </a:endParaRPr>
          </a:p>
        </p:txBody>
      </p:sp>
      <p:sp>
        <p:nvSpPr>
          <p:cNvPr id="293" name="Shape 293"/>
          <p:cNvSpPr txBox="1"/>
          <p:nvPr/>
        </p:nvSpPr>
        <p:spPr>
          <a:xfrm>
            <a:off x="311700" y="1265275"/>
            <a:ext cx="8061300" cy="3256500"/>
          </a:xfrm>
          <a:prstGeom prst="rect">
            <a:avLst/>
          </a:prstGeom>
          <a:noFill/>
          <a:ln>
            <a:noFill/>
          </a:ln>
        </p:spPr>
        <p:txBody>
          <a:bodyPr spcFirstLastPara="1" wrap="square" lIns="91425" tIns="91425" rIns="91425" bIns="91425" anchor="t" anchorCtr="0">
            <a:noAutofit/>
          </a:bodyPr>
          <a:lstStyle/>
          <a:p>
            <a:r>
              <a:rPr lang="en" sz="1300" u="sng" dirty="0">
                <a:solidFill>
                  <a:srgbClr val="222222"/>
                </a:solidFill>
                <a:highlight>
                  <a:srgbClr val="FFFFFF"/>
                </a:highlight>
                <a:ea typeface="Roboto"/>
                <a:sym typeface="Roboto"/>
                <a:hlinkClick r:id="rId3"/>
              </a:rPr>
              <a:t>Warby Parker</a:t>
            </a:r>
            <a:r>
              <a:rPr lang="en" sz="1300" dirty="0">
                <a:solidFill>
                  <a:srgbClr val="10162F"/>
                </a:solidFill>
                <a:highlight>
                  <a:srgbClr val="FFFFFF"/>
                </a:highlight>
                <a:ea typeface="Roboto"/>
                <a:sym typeface="Roboto"/>
              </a:rPr>
              <a:t> is a transformative lifestyle brand with a lofty objective: to offer designer eyewear at a revolutionary price while leading the way for socially conscious businesses. Founded in 2010 and named after two characters in an early Jack Kerouac journal, Warby Parker believes in creative thinking, smart design, and doing good in the world. For every pair of eyeglasses and sunglasses sold, a pair is distributed to someone in need.</a:t>
            </a:r>
            <a:endParaRPr lang="en-US" dirty="0">
              <a:sym typeface="Roboto"/>
            </a:endParaRPr>
          </a:p>
          <a:p>
            <a:endParaRPr lang="en" sz="1300" dirty="0">
              <a:solidFill>
                <a:srgbClr val="10162F"/>
              </a:solidFill>
              <a:highlight>
                <a:srgbClr val="FFFFFF"/>
              </a:highlight>
              <a:ea typeface="Roboto"/>
              <a:sym typeface="Roboto"/>
            </a:endParaRPr>
          </a:p>
          <a:p>
            <a:r>
              <a:rPr lang="en" sz="1300" dirty="0">
                <a:solidFill>
                  <a:srgbClr val="10162F"/>
                </a:solidFill>
                <a:highlight>
                  <a:srgbClr val="FFFFFF"/>
                </a:highlight>
                <a:ea typeface="Roboto"/>
                <a:sym typeface="Roboto"/>
              </a:rPr>
              <a:t>In this project, I analyzed different Warby Parker marketing funnels in order to calculate conversion rates. Here are the funnels and the tables that I was given:</a:t>
            </a:r>
            <a:endParaRPr lang="en" dirty="0">
              <a:sym typeface="Roboto"/>
            </a:endParaRPr>
          </a:p>
          <a:p>
            <a:endParaRPr lang="en" sz="1300" dirty="0">
              <a:solidFill>
                <a:srgbClr val="10162F"/>
              </a:solidFill>
              <a:highlight>
                <a:srgbClr val="FFFFFF"/>
              </a:highlight>
              <a:ea typeface="Roboto"/>
              <a:sym typeface="Roboto"/>
            </a:endParaRPr>
          </a:p>
          <a:p>
            <a:r>
              <a:rPr lang="en" sz="1300" b="1" dirty="0">
                <a:solidFill>
                  <a:srgbClr val="10162F"/>
                </a:solidFill>
                <a:highlight>
                  <a:srgbClr val="FFFFFF"/>
                </a:highlight>
                <a:ea typeface="Roboto"/>
                <a:sym typeface="Roboto"/>
              </a:rPr>
              <a:t>Quiz Funnel:</a:t>
            </a:r>
            <a:endParaRPr lang="en" dirty="0">
              <a:sym typeface="Roboto"/>
            </a:endParaRPr>
          </a:p>
          <a:p>
            <a:r>
              <a:rPr lang="en" sz="1300" dirty="0">
                <a:solidFill>
                  <a:srgbClr val="15141F"/>
                </a:solidFill>
                <a:highlight>
                  <a:srgbClr val="FFFFFF"/>
                </a:highlight>
                <a:latin typeface="Consolas"/>
                <a:ea typeface="Roboto"/>
                <a:cs typeface="Roboto"/>
                <a:sym typeface="Roboto"/>
              </a:rPr>
              <a:t>survey</a:t>
            </a:r>
            <a:endParaRPr lang="en" dirty="0">
              <a:sym typeface="Roboto"/>
            </a:endParaRPr>
          </a:p>
          <a:p>
            <a:endParaRPr lang="en" sz="1300" dirty="0">
              <a:solidFill>
                <a:srgbClr val="15141F"/>
              </a:solidFill>
              <a:highlight>
                <a:srgbClr val="FFFFFF"/>
              </a:highlight>
              <a:latin typeface="Consolas"/>
              <a:ea typeface="Roboto"/>
              <a:cs typeface="Roboto"/>
            </a:endParaRPr>
          </a:p>
          <a:p>
            <a:r>
              <a:rPr lang="en" sz="1300" b="1" dirty="0">
                <a:solidFill>
                  <a:srgbClr val="10162F"/>
                </a:solidFill>
                <a:highlight>
                  <a:srgbClr val="FFFFFF"/>
                </a:highlight>
                <a:ea typeface="Roboto"/>
                <a:sym typeface="Roboto"/>
              </a:rPr>
              <a:t>Home Try-On Funnel:</a:t>
            </a:r>
            <a:endParaRPr lang="en" dirty="0">
              <a:sym typeface="Roboto"/>
            </a:endParaRPr>
          </a:p>
          <a:p>
            <a:r>
              <a:rPr lang="en" sz="1300" dirty="0">
                <a:solidFill>
                  <a:srgbClr val="15141F"/>
                </a:solidFill>
                <a:highlight>
                  <a:srgbClr val="FFFFFF"/>
                </a:highlight>
                <a:latin typeface="Consolas"/>
                <a:ea typeface="Roboto"/>
                <a:cs typeface="Roboto"/>
                <a:sym typeface="Roboto"/>
              </a:rPr>
              <a:t>quiz</a:t>
            </a:r>
            <a:endParaRPr lang="en" dirty="0">
              <a:sym typeface="Roboto"/>
            </a:endParaRPr>
          </a:p>
          <a:p>
            <a:pPr lvl="0" algn="l">
              <a:spcAft>
                <a:spcPts val="0"/>
              </a:spcAft>
              <a:buNone/>
            </a:pPr>
            <a:r>
              <a:rPr lang="en" sz="1300" dirty="0" err="1">
                <a:solidFill>
                  <a:srgbClr val="15141F"/>
                </a:solidFill>
                <a:highlight>
                  <a:srgbClr val="FFFFFF"/>
                </a:highlight>
                <a:latin typeface="Consolas"/>
                <a:ea typeface="Roboto"/>
                <a:cs typeface="Roboto"/>
                <a:sym typeface="Roboto"/>
              </a:rPr>
              <a:t>home_try_on</a:t>
            </a:r>
            <a:endParaRPr dirty="0" err="1"/>
          </a:p>
          <a:p>
            <a:pPr lvl="0" algn="l">
              <a:spcAft>
                <a:spcPts val="0"/>
              </a:spcAft>
              <a:buNone/>
            </a:pPr>
            <a:r>
              <a:rPr lang="en" sz="1300" dirty="0">
                <a:solidFill>
                  <a:srgbClr val="15141F"/>
                </a:solidFill>
                <a:highlight>
                  <a:srgbClr val="FFFFFF"/>
                </a:highlight>
                <a:latin typeface="Consolas"/>
                <a:ea typeface="Roboto"/>
                <a:cs typeface="Roboto"/>
                <a:sym typeface="Roboto"/>
              </a:rPr>
              <a:t>purchase</a:t>
            </a:r>
            <a:endParaRPr dirty="0"/>
          </a:p>
          <a:p>
            <a:pPr marL="0" marR="0" lvl="0" indent="0" algn="l">
              <a:lnSpc>
                <a:spcPct val="114999"/>
              </a:lnSpc>
              <a:spcBef>
                <a:spcPts val="1100"/>
              </a:spcBef>
              <a:buNone/>
            </a:pPr>
            <a:endParaRPr lang="en" sz="2400" dirty="0">
              <a:solidFill>
                <a:srgbClr val="222222"/>
              </a:solidFill>
              <a:highlight>
                <a:srgbClr val="FFFFFF"/>
              </a:highlight>
              <a:latin typeface="Roboto"/>
              <a:ea typeface="Roboto"/>
              <a:cs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4. Most Common Quiz Responses</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044163"/>
            <a:ext cx="3870900" cy="1181794"/>
          </a:xfrm>
          <a:prstGeom prst="rect">
            <a:avLst/>
          </a:prstGeom>
          <a:solidFill>
            <a:schemeClr val="tx1">
              <a:lumMod val="75000"/>
              <a:lumOff val="25000"/>
            </a:schemeClr>
          </a:solidFill>
          <a:ln>
            <a:noFill/>
          </a:ln>
        </p:spPr>
        <p:txBody>
          <a:bodyPr spcFirstLastPara="1" wrap="square" lIns="91425" tIns="91425" rIns="91425" bIns="91425" anchor="t" anchorCtr="0">
            <a:noAutofit/>
          </a:bodyPr>
          <a:lstStyle/>
          <a:p>
            <a:r>
              <a:rPr lang="en" sz="1100">
                <a:solidFill>
                  <a:srgbClr val="B3CCFF"/>
                </a:solidFill>
                <a:latin typeface="Consolas"/>
                <a:ea typeface="Courier New"/>
                <a:cs typeface="Courier New"/>
                <a:sym typeface="Courier New"/>
              </a:rPr>
              <a:t>SELECT</a:t>
            </a:r>
            <a:r>
              <a:rPr lang="en" sz="1100">
                <a:solidFill>
                  <a:srgbClr val="FFFFFF"/>
                </a:solidFill>
                <a:latin typeface="Consolas"/>
                <a:ea typeface="Courier New"/>
                <a:cs typeface="Courier New"/>
                <a:sym typeface="Courier New"/>
              </a:rPr>
              <a:t> style, fit, color, shape, </a:t>
            </a:r>
            <a:r>
              <a:rPr lang="en" sz="1100">
                <a:solidFill>
                  <a:srgbClr val="B3CCFF"/>
                </a:solidFill>
                <a:latin typeface="Consolas"/>
                <a:ea typeface="Courier New"/>
                <a:cs typeface="Courier New"/>
                <a:sym typeface="Courier New"/>
              </a:rPr>
              <a:t>COUNT</a:t>
            </a:r>
            <a:r>
              <a:rPr lang="en" sz="1100">
                <a:solidFill>
                  <a:srgbClr val="EA6C8B"/>
                </a:solidFill>
                <a:latin typeface="Consolas"/>
                <a:ea typeface="Courier New"/>
                <a:cs typeface="Courier New"/>
                <a:sym typeface="Courier New"/>
              </a:rPr>
              <a:t>(</a:t>
            </a:r>
            <a:r>
              <a:rPr lang="en" sz="1100">
                <a:solidFill>
                  <a:srgbClr val="FFFFFF"/>
                </a:solidFill>
                <a:latin typeface="Consolas"/>
                <a:ea typeface="Courier New"/>
                <a:cs typeface="Courier New"/>
                <a:sym typeface="Courier New"/>
              </a:rPr>
              <a:t>*</a:t>
            </a:r>
            <a:r>
              <a:rPr lang="en" sz="1100">
                <a:solidFill>
                  <a:srgbClr val="EA6C8B"/>
                </a:solidFill>
                <a:latin typeface="Consolas"/>
                <a:ea typeface="Courier New"/>
                <a:cs typeface="Courier New"/>
                <a:sym typeface="Courier New"/>
              </a:rPr>
              <a:t>)</a:t>
            </a:r>
            <a:r>
              <a:rPr lang="en" sz="1100" dirty="0">
                <a:solidFill>
                  <a:srgbClr val="FFFFFF"/>
                </a:solidFill>
                <a:latin typeface="Consolas"/>
                <a:ea typeface="Courier New"/>
                <a:cs typeface="Courier New"/>
                <a:sym typeface="Courier New"/>
              </a:rPr>
              <a:t> </a:t>
            </a:r>
            <a:r>
              <a:rPr lang="en" sz="1100">
                <a:solidFill>
                  <a:srgbClr val="B3CCFF"/>
                </a:solidFill>
                <a:latin typeface="Consolas"/>
                <a:ea typeface="Courier New"/>
                <a:cs typeface="Courier New"/>
                <a:sym typeface="Courier New"/>
              </a:rPr>
              <a:t>AS</a:t>
            </a:r>
            <a:r>
              <a:rPr lang="en" sz="1100" dirty="0">
                <a:solidFill>
                  <a:srgbClr val="FFFFFF"/>
                </a:solidFill>
                <a:latin typeface="Consolas"/>
                <a:ea typeface="Courier New"/>
                <a:cs typeface="Courier New"/>
                <a:sym typeface="Courier New"/>
              </a:rPr>
              <a:t> </a:t>
            </a:r>
            <a:r>
              <a:rPr lang="en" sz="1100" err="1">
                <a:solidFill>
                  <a:srgbClr val="FFFFFF"/>
                </a:solidFill>
                <a:latin typeface="Consolas"/>
                <a:ea typeface="Courier New"/>
                <a:cs typeface="Courier New"/>
                <a:sym typeface="Courier New"/>
              </a:rPr>
              <a:t>combination_count</a:t>
            </a:r>
            <a:endParaRPr lang="en-US" err="1">
              <a:solidFill>
                <a:srgbClr val="FFFFFF"/>
              </a:solidFill>
            </a:endParaRPr>
          </a:p>
          <a:p>
            <a:r>
              <a:rPr lang="en" sz="1100">
                <a:solidFill>
                  <a:srgbClr val="B3CCFF"/>
                </a:solidFill>
                <a:latin typeface="Consolas"/>
                <a:ea typeface="Courier New"/>
                <a:cs typeface="Courier New"/>
                <a:sym typeface="Courier New"/>
              </a:rPr>
              <a:t>FROM</a:t>
            </a:r>
            <a:r>
              <a:rPr lang="en" sz="1100">
                <a:solidFill>
                  <a:srgbClr val="FFFFFF"/>
                </a:solidFill>
                <a:latin typeface="Consolas"/>
                <a:ea typeface="Courier New"/>
                <a:cs typeface="Courier New"/>
                <a:sym typeface="Courier New"/>
              </a:rPr>
              <a:t> quiz</a:t>
            </a:r>
            <a:endParaRPr/>
          </a:p>
          <a:p>
            <a:r>
              <a:rPr lang="en" sz="1100">
                <a:solidFill>
                  <a:srgbClr val="B3CCFF"/>
                </a:solidFill>
                <a:latin typeface="Consolas"/>
                <a:ea typeface="Courier New"/>
                <a:cs typeface="Courier New"/>
                <a:sym typeface="Courier New"/>
              </a:rPr>
              <a:t>GROUP</a:t>
            </a:r>
            <a:r>
              <a:rPr lang="en" sz="1100" dirty="0">
                <a:solidFill>
                  <a:srgbClr val="FFFFFF"/>
                </a:solidFill>
                <a:latin typeface="Consolas"/>
                <a:ea typeface="Courier New"/>
                <a:cs typeface="Courier New"/>
                <a:sym typeface="Courier New"/>
              </a:rPr>
              <a:t> </a:t>
            </a:r>
            <a:r>
              <a:rPr lang="en" sz="1100">
                <a:solidFill>
                  <a:srgbClr val="B3CCFF"/>
                </a:solidFill>
                <a:latin typeface="Consolas"/>
                <a:ea typeface="Courier New"/>
                <a:cs typeface="Courier New"/>
                <a:sym typeface="Courier New"/>
              </a:rPr>
              <a:t>BY</a:t>
            </a:r>
            <a:r>
              <a:rPr lang="en" sz="1100">
                <a:solidFill>
                  <a:srgbClr val="FFFFFF"/>
                </a:solidFill>
                <a:latin typeface="Consolas"/>
                <a:ea typeface="Courier New"/>
                <a:cs typeface="Courier New"/>
                <a:sym typeface="Courier New"/>
              </a:rPr>
              <a:t> style, fit, color, shape</a:t>
            </a:r>
            <a:endParaRPr lang="en">
              <a:sym typeface="Courier New"/>
            </a:endParaRPr>
          </a:p>
          <a:p>
            <a:r>
              <a:rPr lang="en" sz="1100">
                <a:solidFill>
                  <a:srgbClr val="B3CCFF"/>
                </a:solidFill>
                <a:latin typeface="Consolas"/>
                <a:ea typeface="Courier New"/>
                <a:cs typeface="Courier New"/>
                <a:sym typeface="Courier New"/>
              </a:rPr>
              <a:t>ORDER</a:t>
            </a:r>
            <a:r>
              <a:rPr lang="en" sz="1100" dirty="0">
                <a:solidFill>
                  <a:srgbClr val="FFFFFF"/>
                </a:solidFill>
                <a:latin typeface="Consolas"/>
                <a:ea typeface="Courier New"/>
                <a:cs typeface="Courier New"/>
                <a:sym typeface="Courier New"/>
              </a:rPr>
              <a:t> </a:t>
            </a:r>
            <a:r>
              <a:rPr lang="en" sz="1100">
                <a:solidFill>
                  <a:srgbClr val="B3CCFF"/>
                </a:solidFill>
                <a:latin typeface="Consolas"/>
                <a:ea typeface="Courier New"/>
                <a:cs typeface="Courier New"/>
                <a:sym typeface="Courier New"/>
              </a:rPr>
              <a:t>BY</a:t>
            </a:r>
            <a:r>
              <a:rPr lang="en" sz="1100" dirty="0">
                <a:solidFill>
                  <a:srgbClr val="FFFFFF"/>
                </a:solidFill>
                <a:latin typeface="Consolas"/>
                <a:ea typeface="Courier New"/>
                <a:cs typeface="Courier New"/>
                <a:sym typeface="Courier New"/>
              </a:rPr>
              <a:t> </a:t>
            </a:r>
            <a:r>
              <a:rPr lang="en" sz="1100" err="1">
                <a:solidFill>
                  <a:srgbClr val="FFFFFF"/>
                </a:solidFill>
                <a:latin typeface="Consolas"/>
                <a:ea typeface="Courier New"/>
                <a:cs typeface="Courier New"/>
                <a:sym typeface="Courier New"/>
              </a:rPr>
              <a:t>combination_count</a:t>
            </a:r>
            <a:r>
              <a:rPr lang="en" sz="1100">
                <a:solidFill>
                  <a:srgbClr val="FFFFFF"/>
                </a:solidFill>
                <a:latin typeface="Consolas"/>
                <a:ea typeface="Courier New"/>
                <a:cs typeface="Courier New"/>
                <a:sym typeface="Courier New"/>
              </a:rPr>
              <a:t> </a:t>
            </a:r>
            <a:r>
              <a:rPr lang="en" sz="1100">
                <a:solidFill>
                  <a:srgbClr val="B3CCFF"/>
                </a:solidFill>
                <a:latin typeface="Consolas"/>
                <a:ea typeface="Courier New"/>
                <a:cs typeface="Courier New"/>
                <a:sym typeface="Courier New"/>
              </a:rPr>
              <a:t>DESC</a:t>
            </a:r>
            <a:endParaRPr lang="en">
              <a:sym typeface="Courier New"/>
            </a:endParaRPr>
          </a:p>
          <a:p>
            <a:r>
              <a:rPr lang="en" sz="1100" dirty="0">
                <a:solidFill>
                  <a:srgbClr val="B3CCFF"/>
                </a:solidFill>
                <a:latin typeface="Consolas"/>
                <a:ea typeface="Courier New"/>
                <a:cs typeface="Courier New"/>
                <a:sym typeface="Courier New"/>
              </a:rPr>
              <a:t>LIMIT</a:t>
            </a:r>
            <a:r>
              <a:rPr lang="en" sz="1100" dirty="0">
                <a:solidFill>
                  <a:srgbClr val="FFFFFF"/>
                </a:solidFill>
                <a:latin typeface="Consolas"/>
                <a:ea typeface="Courier New"/>
                <a:cs typeface="Courier New"/>
                <a:sym typeface="Courier New"/>
              </a:rPr>
              <a:t> </a:t>
            </a:r>
            <a:r>
              <a:rPr lang="en" sz="1100" dirty="0">
                <a:solidFill>
                  <a:srgbClr val="FF8973"/>
                </a:solidFill>
                <a:latin typeface="Consolas"/>
                <a:ea typeface="Courier New"/>
                <a:cs typeface="Courier New"/>
                <a:sym typeface="Courier New"/>
              </a:rPr>
              <a:t>5</a:t>
            </a:r>
            <a:r>
              <a:rPr lang="en" sz="1100" dirty="0">
                <a:solidFill>
                  <a:srgbClr val="FFFFFF"/>
                </a:solidFill>
                <a:latin typeface="Consolas"/>
                <a:ea typeface="Courier New"/>
                <a:cs typeface="Courier New"/>
                <a:sym typeface="Courier New"/>
              </a:rPr>
              <a:t>;</a:t>
            </a:r>
            <a:endParaRPr dirty="0"/>
          </a:p>
          <a:p>
            <a:pPr marL="0" lvl="0" indent="0" rtl="0">
              <a:spcBef>
                <a:spcPts val="0"/>
              </a:spcBef>
              <a:spcAft>
                <a:spcPts val="0"/>
              </a:spcAft>
              <a:buNone/>
            </a:pPr>
            <a:endParaRPr sz="900">
              <a:latin typeface="Courier New"/>
              <a:ea typeface="Courier New"/>
              <a:cs typeface="Courier New"/>
              <a:sym typeface="Courier New"/>
            </a:endParaRPr>
          </a:p>
        </p:txBody>
      </p:sp>
      <p:sp>
        <p:nvSpPr>
          <p:cNvPr id="324" name="Shape 324"/>
          <p:cNvSpPr txBox="1"/>
          <p:nvPr/>
        </p:nvSpPr>
        <p:spPr>
          <a:xfrm>
            <a:off x="177975" y="1060520"/>
            <a:ext cx="4912618" cy="117867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nSpc>
                <a:spcPct val="114999"/>
              </a:lnSpc>
            </a:pPr>
            <a:r>
              <a:rPr lang="en" sz="1200" b="1" dirty="0">
                <a:latin typeface="Roboto"/>
                <a:ea typeface="Roboto"/>
                <a:cs typeface="Roboto"/>
                <a:sym typeface="Roboto"/>
              </a:rPr>
              <a:t>Narrow Fit and Rectangular Shape are virtually uncontested in popularity. Tortoise and Black are popular among Men AND Women.</a:t>
            </a:r>
          </a:p>
          <a:p>
            <a:pPr>
              <a:lnSpc>
                <a:spcPct val="114999"/>
              </a:lnSpc>
            </a:pPr>
            <a:r>
              <a:rPr lang="en" sz="1200" dirty="0">
                <a:latin typeface="Roboto"/>
                <a:ea typeface="Roboto"/>
                <a:cs typeface="Roboto"/>
              </a:rPr>
              <a:t>The more traditional eyewear still remains on top in the eye of the consumer, but purchase data may show otherwise.</a:t>
            </a:r>
          </a:p>
          <a:p>
            <a:pPr lvl="0" rtl="0">
              <a:lnSpc>
                <a:spcPct val="115000"/>
              </a:lnSpc>
              <a:spcBef>
                <a:spcPts val="0"/>
              </a:spcBef>
              <a:spcAft>
                <a:spcPts val="0"/>
              </a:spcAft>
              <a:buSzPts val="1100"/>
            </a:pPr>
            <a:endParaRPr lang="en" sz="1200">
              <a:latin typeface="Roboto"/>
              <a:ea typeface="Roboto"/>
              <a:cs typeface="Roboto"/>
            </a:endParaRPr>
          </a:p>
        </p:txBody>
      </p:sp>
      <p:graphicFrame>
        <p:nvGraphicFramePr>
          <p:cNvPr id="325" name="Shape 325"/>
          <p:cNvGraphicFramePr/>
          <p:nvPr>
            <p:extLst>
              <p:ext uri="{D42A27DB-BD31-4B8C-83A1-F6EECF244321}">
                <p14:modId xmlns:p14="http://schemas.microsoft.com/office/powerpoint/2010/main" val="3793663839"/>
              </p:ext>
            </p:extLst>
          </p:nvPr>
        </p:nvGraphicFramePr>
        <p:xfrm>
          <a:off x="177628" y="2311630"/>
          <a:ext cx="8698349" cy="2558092"/>
        </p:xfrm>
        <a:graphic>
          <a:graphicData uri="http://schemas.openxmlformats.org/drawingml/2006/table">
            <a:tbl>
              <a:tblPr>
                <a:noFill/>
                <a:tableStyleId>{8628B589-4659-4227-9C68-565DD4A46BFE}</a:tableStyleId>
              </a:tblPr>
              <a:tblGrid>
                <a:gridCol w="2285674">
                  <a:extLst>
                    <a:ext uri="{9D8B030D-6E8A-4147-A177-3AD203B41FA5}">
                      <a16:colId xmlns:a16="http://schemas.microsoft.com/office/drawing/2014/main" val="20000"/>
                    </a:ext>
                  </a:extLst>
                </a:gridCol>
                <a:gridCol w="1679269">
                  <a:extLst>
                    <a:ext uri="{9D8B030D-6E8A-4147-A177-3AD203B41FA5}">
                      <a16:colId xmlns:a16="http://schemas.microsoft.com/office/drawing/2014/main" val="20001"/>
                    </a:ext>
                  </a:extLst>
                </a:gridCol>
                <a:gridCol w="1577802">
                  <a:extLst>
                    <a:ext uri="{9D8B030D-6E8A-4147-A177-3AD203B41FA5}">
                      <a16:colId xmlns:a16="http://schemas.microsoft.com/office/drawing/2014/main" val="20002"/>
                    </a:ext>
                  </a:extLst>
                </a:gridCol>
                <a:gridCol w="1577802">
                  <a:extLst>
                    <a:ext uri="{9D8B030D-6E8A-4147-A177-3AD203B41FA5}">
                      <a16:colId xmlns:a16="http://schemas.microsoft.com/office/drawing/2014/main" val="793041520"/>
                    </a:ext>
                  </a:extLst>
                </a:gridCol>
                <a:gridCol w="1577802">
                  <a:extLst>
                    <a:ext uri="{9D8B030D-6E8A-4147-A177-3AD203B41FA5}">
                      <a16:colId xmlns:a16="http://schemas.microsoft.com/office/drawing/2014/main" val="3545351671"/>
                    </a:ext>
                  </a:extLst>
                </a:gridCol>
              </a:tblGrid>
              <a:tr h="511619">
                <a:tc>
                  <a:txBody>
                    <a:bodyPr/>
                    <a:lstStyle/>
                    <a:p>
                      <a:pPr marL="0" lvl="0" indent="0" algn="ctr" rtl="0">
                        <a:spcBef>
                          <a:spcPts val="0"/>
                        </a:spcBef>
                        <a:spcAft>
                          <a:spcPts val="0"/>
                        </a:spcAft>
                        <a:buNone/>
                      </a:pPr>
                      <a:r>
                        <a:rPr lang="en" sz="1000" b="1" dirty="0">
                          <a:solidFill>
                            <a:srgbClr val="FFFFFF"/>
                          </a:solidFill>
                        </a:rPr>
                        <a:t>Style</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a:spcBef>
                          <a:spcPts val="0"/>
                        </a:spcBef>
                        <a:spcAft>
                          <a:spcPts val="0"/>
                        </a:spcAft>
                        <a:buNone/>
                      </a:pPr>
                      <a:r>
                        <a:rPr lang="en" sz="1000" b="1" dirty="0">
                          <a:solidFill>
                            <a:srgbClr val="FFFFFF"/>
                          </a:solidFill>
                        </a:rPr>
                        <a:t>Fit</a:t>
                      </a:r>
                    </a:p>
                  </a:txBody>
                  <a:tcPr marL="91425" marR="91425" marT="91425" marB="91425">
                    <a:solidFill>
                      <a:srgbClr val="204056">
                        <a:alpha val="82490"/>
                      </a:srgbClr>
                    </a:solidFill>
                  </a:tcPr>
                </a:tc>
                <a:tc>
                  <a:txBody>
                    <a:bodyPr/>
                    <a:lstStyle/>
                    <a:p>
                      <a:pPr marL="0" lvl="0" indent="0" algn="ctr">
                        <a:spcBef>
                          <a:spcPts val="0"/>
                        </a:spcBef>
                        <a:spcAft>
                          <a:spcPts val="0"/>
                        </a:spcAft>
                        <a:buNone/>
                      </a:pPr>
                      <a:r>
                        <a:rPr lang="en" sz="1000" b="1" dirty="0">
                          <a:solidFill>
                            <a:srgbClr val="FFFFFF"/>
                          </a:solidFill>
                        </a:rPr>
                        <a:t>Color</a:t>
                      </a:r>
                      <a:endParaRPr dirty="0"/>
                    </a:p>
                  </a:txBody>
                  <a:tcPr marL="91425" marR="91425" marT="91425" marB="91425">
                    <a:solidFill>
                      <a:srgbClr val="204056">
                        <a:alpha val="82490"/>
                      </a:srgbClr>
                    </a:solidFill>
                  </a:tcPr>
                </a:tc>
                <a:tc>
                  <a:txBody>
                    <a:bodyPr/>
                    <a:lstStyle/>
                    <a:p>
                      <a:pPr marL="0" lvl="0" indent="0" algn="ctr">
                        <a:spcBef>
                          <a:spcPts val="0"/>
                        </a:spcBef>
                        <a:spcAft>
                          <a:spcPts val="0"/>
                        </a:spcAft>
                        <a:buNone/>
                      </a:pPr>
                      <a:r>
                        <a:rPr lang="en" sz="1000" b="1" dirty="0">
                          <a:solidFill>
                            <a:srgbClr val="FFFFFF"/>
                          </a:solidFill>
                        </a:rPr>
                        <a:t>Shape</a:t>
                      </a:r>
                    </a:p>
                  </a:txBody>
                  <a:tcPr marL="91425" marR="91425" marT="91425" marB="91425">
                    <a:solidFill>
                      <a:srgbClr val="204056">
                        <a:alpha val="82490"/>
                      </a:srgbClr>
                    </a:solidFill>
                  </a:tcPr>
                </a:tc>
                <a:tc>
                  <a:txBody>
                    <a:bodyPr/>
                    <a:lstStyle/>
                    <a:p>
                      <a:pPr marL="0" lvl="0" indent="0" algn="ctr">
                        <a:spcBef>
                          <a:spcPts val="0"/>
                        </a:spcBef>
                        <a:spcAft>
                          <a:spcPts val="0"/>
                        </a:spcAft>
                        <a:buNone/>
                      </a:pPr>
                      <a:r>
                        <a:rPr lang="en" sz="1000" b="1" dirty="0">
                          <a:solidFill>
                            <a:srgbClr val="FFFFFF"/>
                          </a:solidFill>
                        </a:rPr>
                        <a:t>Count</a:t>
                      </a:r>
                    </a:p>
                  </a:txBody>
                  <a:tcPr marL="91425" marR="91425" marT="91425" marB="91425">
                    <a:solidFill>
                      <a:srgbClr val="204056">
                        <a:alpha val="82490"/>
                      </a:srgbClr>
                    </a:solidFill>
                  </a:tcPr>
                </a:tc>
                <a:extLst>
                  <a:ext uri="{0D108BD9-81ED-4DB2-BD59-A6C34878D82A}">
                    <a16:rowId xmlns:a16="http://schemas.microsoft.com/office/drawing/2014/main" val="10000"/>
                  </a:ext>
                </a:extLst>
              </a:tr>
              <a:tr h="409295">
                <a:tc>
                  <a:txBody>
                    <a:bodyPr/>
                    <a:lstStyle/>
                    <a:p>
                      <a:pPr marL="0" lvl="0" indent="0" algn="ctr">
                        <a:spcBef>
                          <a:spcPts val="0"/>
                        </a:spcBef>
                        <a:spcAft>
                          <a:spcPts val="0"/>
                        </a:spcAft>
                        <a:buNone/>
                      </a:pPr>
                      <a:r>
                        <a:rPr lang="en-US" sz="1000" b="0" dirty="0">
                          <a:solidFill>
                            <a:schemeClr val="tx1"/>
                          </a:solidFill>
                        </a:rPr>
                        <a:t>Men's Styles</a:t>
                      </a:r>
                      <a:endParaRPr sz="1000" b="0" dirty="0">
                        <a:solidFill>
                          <a:schemeClr val="tx1"/>
                        </a:solidFill>
                      </a:endParaRP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Narrow</a:t>
                      </a:r>
                      <a:endParaRPr sz="1000" b="0" dirty="0">
                        <a:solidFill>
                          <a:schemeClr val="tx1"/>
                        </a:solidFill>
                      </a:endParaRP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Tortoise</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Rectangular</a:t>
                      </a:r>
                      <a:endParaRPr b="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23</a:t>
                      </a:r>
                      <a:endParaRPr sz="1000" b="0" dirty="0">
                        <a:solidFill>
                          <a:schemeClr val="tx1"/>
                        </a:solidFill>
                      </a:endParaRPr>
                    </a:p>
                  </a:txBody>
                  <a:tcPr marL="91425" marR="91425" marT="91425" marB="91425"/>
                </a:tc>
                <a:extLst>
                  <a:ext uri="{0D108BD9-81ED-4DB2-BD59-A6C34878D82A}">
                    <a16:rowId xmlns:a16="http://schemas.microsoft.com/office/drawing/2014/main" val="10001"/>
                  </a:ext>
                </a:extLst>
              </a:tr>
              <a:tr h="409295">
                <a:tc>
                  <a:txBody>
                    <a:bodyPr/>
                    <a:lstStyle/>
                    <a:p>
                      <a:pPr marL="0" lvl="0" indent="0" algn="ctr" rtl="0">
                        <a:spcBef>
                          <a:spcPts val="0"/>
                        </a:spcBef>
                        <a:spcAft>
                          <a:spcPts val="0"/>
                        </a:spcAft>
                        <a:buNone/>
                      </a:pPr>
                      <a:r>
                        <a:rPr lang="en-US" sz="1000" b="0" dirty="0">
                          <a:solidFill>
                            <a:schemeClr val="tx1"/>
                          </a:solidFill>
                        </a:rPr>
                        <a:t>Women's Styles</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Narrow</a:t>
                      </a:r>
                      <a:endParaRPr sz="1000" b="0" dirty="0">
                        <a:solidFill>
                          <a:schemeClr val="tx1"/>
                        </a:solidFill>
                      </a:endParaRP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Black</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i="0" u="none" strike="noStrike" noProof="0" dirty="0">
                          <a:solidFill>
                            <a:schemeClr val="tx1"/>
                          </a:solidFill>
                          <a:latin typeface="Arial"/>
                        </a:rPr>
                        <a:t>Rectangular</a:t>
                      </a:r>
                      <a:endParaRPr b="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20</a:t>
                      </a:r>
                      <a:endParaRPr sz="1000" b="0" dirty="0">
                        <a:solidFill>
                          <a:schemeClr val="tx1"/>
                        </a:solidFill>
                      </a:endParaRPr>
                    </a:p>
                  </a:txBody>
                  <a:tcPr marL="91425" marR="91425" marT="91425" marB="91425"/>
                </a:tc>
                <a:extLst>
                  <a:ext uri="{0D108BD9-81ED-4DB2-BD59-A6C34878D82A}">
                    <a16:rowId xmlns:a16="http://schemas.microsoft.com/office/drawing/2014/main" val="10002"/>
                  </a:ext>
                </a:extLst>
              </a:tr>
              <a:tr h="409295">
                <a:tc>
                  <a:txBody>
                    <a:bodyPr/>
                    <a:lstStyle/>
                    <a:p>
                      <a:pPr marL="0" lvl="0" indent="0" algn="ctr" rtl="0">
                        <a:spcBef>
                          <a:spcPts val="0"/>
                        </a:spcBef>
                        <a:spcAft>
                          <a:spcPts val="0"/>
                        </a:spcAft>
                        <a:buNone/>
                      </a:pPr>
                      <a:r>
                        <a:rPr lang="en-US" sz="1000" b="0" dirty="0">
                          <a:solidFill>
                            <a:schemeClr val="tx1"/>
                          </a:solidFill>
                        </a:rPr>
                        <a:t>Women's Styles</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Narrow</a:t>
                      </a:r>
                      <a:endParaRPr sz="1000" b="0" dirty="0">
                        <a:solidFill>
                          <a:schemeClr val="tx1"/>
                        </a:solidFill>
                      </a:endParaRP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Tortoise</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i="0" u="none" strike="noStrike" noProof="0" dirty="0">
                          <a:solidFill>
                            <a:schemeClr val="tx1"/>
                          </a:solidFill>
                          <a:latin typeface="Arial"/>
                        </a:rPr>
                        <a:t>Rectangular</a:t>
                      </a:r>
                      <a:endParaRPr b="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20</a:t>
                      </a:r>
                      <a:endParaRPr sz="1000" b="0" dirty="0">
                        <a:solidFill>
                          <a:schemeClr val="tx1"/>
                        </a:solidFill>
                      </a:endParaRPr>
                    </a:p>
                  </a:txBody>
                  <a:tcPr marL="91425" marR="91425" marT="91425" marB="91425"/>
                </a:tc>
                <a:extLst>
                  <a:ext uri="{0D108BD9-81ED-4DB2-BD59-A6C34878D82A}">
                    <a16:rowId xmlns:a16="http://schemas.microsoft.com/office/drawing/2014/main" val="10003"/>
                  </a:ext>
                </a:extLst>
              </a:tr>
              <a:tr h="409294">
                <a:tc>
                  <a:txBody>
                    <a:bodyPr/>
                    <a:lstStyle/>
                    <a:p>
                      <a:pPr lvl="0" algn="ctr">
                        <a:lnSpc>
                          <a:spcPct val="100000"/>
                        </a:lnSpc>
                        <a:spcBef>
                          <a:spcPts val="0"/>
                        </a:spcBef>
                        <a:spcAft>
                          <a:spcPts val="0"/>
                        </a:spcAft>
                        <a:buNone/>
                      </a:pPr>
                      <a:r>
                        <a:rPr lang="en-US" sz="1000" b="0" i="0" u="none" strike="noStrike" noProof="0" dirty="0">
                          <a:solidFill>
                            <a:schemeClr val="tx1"/>
                          </a:solidFill>
                          <a:latin typeface="Arial"/>
                        </a:rPr>
                        <a:t>Men's Styles</a:t>
                      </a: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Medium</a:t>
                      </a:r>
                      <a:endParaRPr sz="1000" b="0" dirty="0">
                        <a:solidFill>
                          <a:schemeClr val="tx1"/>
                        </a:solidFill>
                      </a:endParaRP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Tortoise</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i="0" u="none" strike="noStrike" noProof="0" dirty="0">
                          <a:solidFill>
                            <a:schemeClr val="tx1"/>
                          </a:solidFill>
                          <a:latin typeface="Arial"/>
                        </a:rPr>
                        <a:t>Rectangular</a:t>
                      </a:r>
                      <a:endParaRPr b="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19</a:t>
                      </a:r>
                      <a:endParaRPr sz="1000" b="0" dirty="0">
                        <a:solidFill>
                          <a:schemeClr val="tx1"/>
                        </a:solidFill>
                      </a:endParaRPr>
                    </a:p>
                  </a:txBody>
                  <a:tcPr marL="91425" marR="91425" marT="91425" marB="91425"/>
                </a:tc>
                <a:extLst>
                  <a:ext uri="{0D108BD9-81ED-4DB2-BD59-A6C34878D82A}">
                    <a16:rowId xmlns:a16="http://schemas.microsoft.com/office/drawing/2014/main" val="10004"/>
                  </a:ext>
                </a:extLst>
              </a:tr>
              <a:tr h="409294">
                <a:tc>
                  <a:txBody>
                    <a:bodyPr/>
                    <a:lstStyle/>
                    <a:p>
                      <a:pPr lvl="0" algn="ctr">
                        <a:lnSpc>
                          <a:spcPct val="100000"/>
                        </a:lnSpc>
                        <a:spcBef>
                          <a:spcPts val="0"/>
                        </a:spcBef>
                        <a:spcAft>
                          <a:spcPts val="0"/>
                        </a:spcAft>
                        <a:buNone/>
                      </a:pPr>
                      <a:r>
                        <a:rPr lang="en-US" sz="1000" b="0" i="0" u="none" strike="noStrike" noProof="0" dirty="0">
                          <a:solidFill>
                            <a:schemeClr val="tx1"/>
                          </a:solidFill>
                          <a:latin typeface="Arial"/>
                        </a:rPr>
                        <a:t>Men's Styles</a:t>
                      </a: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Narrow</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Black</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i="0" u="none" strike="noStrike" noProof="0" dirty="0">
                          <a:solidFill>
                            <a:schemeClr val="tx1"/>
                          </a:solidFill>
                          <a:latin typeface="Arial"/>
                        </a:rPr>
                        <a:t>Rectangular</a:t>
                      </a:r>
                      <a:endParaRPr b="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18</a:t>
                      </a:r>
                      <a:endParaRPr sz="1000" b="0" dirty="0">
                        <a:solidFill>
                          <a:schemeClr val="tx1"/>
                        </a:solidFill>
                      </a:endParaRPr>
                    </a:p>
                  </a:txBody>
                  <a:tcPr marL="91425" marR="91425" marT="91425" marB="91425"/>
                </a:tc>
                <a:extLst>
                  <a:ext uri="{0D108BD9-81ED-4DB2-BD59-A6C34878D82A}">
                    <a16:rowId xmlns:a16="http://schemas.microsoft.com/office/drawing/2014/main" val="911110834"/>
                  </a:ext>
                </a:extLst>
              </a:tr>
            </a:tbl>
          </a:graphicData>
        </a:graphic>
      </p:graphicFrame>
    </p:spTree>
    <p:extLst>
      <p:ext uri="{BB962C8B-B14F-4D97-AF65-F5344CB8AC3E}">
        <p14:creationId xmlns:p14="http://schemas.microsoft.com/office/powerpoint/2010/main" val="27924350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algn="ctr"/>
            <a:r>
              <a:rPr lang="en" sz="4800" dirty="0">
                <a:solidFill>
                  <a:schemeClr val="lt1"/>
                </a:solidFill>
                <a:latin typeface="Roboto Black"/>
                <a:ea typeface="Roboto Black"/>
                <a:cs typeface="Roboto Black"/>
                <a:sym typeface="Roboto Black"/>
              </a:rPr>
              <a:t>Top 5 Purchases</a:t>
            </a:r>
            <a:endParaRPr lang="en-US" dirty="0"/>
          </a:p>
        </p:txBody>
      </p:sp>
    </p:spTree>
    <p:extLst>
      <p:ext uri="{BB962C8B-B14F-4D97-AF65-F5344CB8AC3E}">
        <p14:creationId xmlns:p14="http://schemas.microsoft.com/office/powerpoint/2010/main" val="1755907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5. Most Popular Purchases</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044163"/>
            <a:ext cx="3870900" cy="1181794"/>
          </a:xfrm>
          <a:prstGeom prst="rect">
            <a:avLst/>
          </a:prstGeom>
          <a:solidFill>
            <a:schemeClr val="tx1">
              <a:lumMod val="75000"/>
              <a:lumOff val="25000"/>
            </a:schemeClr>
          </a:solidFill>
          <a:ln>
            <a:noFill/>
          </a:ln>
        </p:spPr>
        <p:txBody>
          <a:bodyPr spcFirstLastPara="1" wrap="square" lIns="91425" tIns="91425" rIns="91425" bIns="91425" anchor="t" anchorCtr="0">
            <a:noAutofit/>
          </a:bodyPr>
          <a:lstStyle/>
          <a:p>
            <a:r>
              <a:rPr lang="en" sz="1100" dirty="0">
                <a:solidFill>
                  <a:srgbClr val="B3CCFF"/>
                </a:solidFill>
                <a:latin typeface="Consolas"/>
                <a:ea typeface="Courier New"/>
                <a:cs typeface="Courier New"/>
                <a:sym typeface="Courier New"/>
              </a:rPr>
              <a:t>SELECT</a:t>
            </a:r>
            <a:r>
              <a:rPr lang="en" sz="1100" dirty="0">
                <a:solidFill>
                  <a:srgbClr val="FFFFFF"/>
                </a:solidFill>
                <a:latin typeface="Consolas"/>
                <a:ea typeface="Courier New"/>
                <a:cs typeface="Courier New"/>
                <a:sym typeface="Courier New"/>
              </a:rPr>
              <a:t> style, </a:t>
            </a:r>
            <a:r>
              <a:rPr lang="en" sz="1100" dirty="0" err="1">
                <a:solidFill>
                  <a:srgbClr val="FFFFFF"/>
                </a:solidFill>
                <a:latin typeface="Consolas"/>
                <a:ea typeface="Courier New"/>
                <a:cs typeface="Courier New"/>
                <a:sym typeface="Courier New"/>
              </a:rPr>
              <a:t>model_name</a:t>
            </a:r>
            <a:r>
              <a:rPr lang="en" sz="1100" dirty="0">
                <a:solidFill>
                  <a:srgbClr val="FFFFFF"/>
                </a:solidFill>
                <a:latin typeface="Consolas"/>
                <a:ea typeface="Courier New"/>
                <a:cs typeface="Courier New"/>
                <a:sym typeface="Courier New"/>
              </a:rPr>
              <a:t>, color, </a:t>
            </a:r>
            <a:r>
              <a:rPr lang="en" sz="1100" dirty="0">
                <a:solidFill>
                  <a:srgbClr val="B3CCFF"/>
                </a:solidFill>
                <a:latin typeface="Consolas"/>
                <a:ea typeface="Courier New"/>
                <a:cs typeface="Courier New"/>
                <a:sym typeface="Courier New"/>
              </a:rPr>
              <a:t>COUNT</a:t>
            </a:r>
            <a:r>
              <a:rPr lang="en" sz="1100" dirty="0">
                <a:solidFill>
                  <a:srgbClr val="EA6C8B"/>
                </a:solidFill>
                <a:latin typeface="Consolas"/>
                <a:ea typeface="Courier New"/>
                <a:cs typeface="Courier New"/>
                <a:sym typeface="Courier New"/>
              </a:rPr>
              <a:t>(</a:t>
            </a:r>
            <a:r>
              <a:rPr lang="en" sz="1100" dirty="0">
                <a:solidFill>
                  <a:srgbClr val="FFFFFF"/>
                </a:solidFill>
                <a:latin typeface="Consolas"/>
                <a:ea typeface="Courier New"/>
                <a:cs typeface="Courier New"/>
                <a:sym typeface="Courier New"/>
              </a:rPr>
              <a:t>*</a:t>
            </a:r>
            <a:r>
              <a:rPr lang="en" sz="1100" dirty="0">
                <a:solidFill>
                  <a:srgbClr val="EA6C8B"/>
                </a:solidFill>
                <a:latin typeface="Consolas"/>
                <a:ea typeface="Courier New"/>
                <a:cs typeface="Courier New"/>
                <a:sym typeface="Courier New"/>
              </a:rPr>
              <a:t>)</a:t>
            </a:r>
            <a:r>
              <a:rPr lang="en" sz="1100" dirty="0">
                <a:solidFill>
                  <a:srgbClr val="FFFFFF"/>
                </a:solidFill>
                <a:latin typeface="Consolas"/>
                <a:ea typeface="Courier New"/>
                <a:cs typeface="Courier New"/>
                <a:sym typeface="Courier New"/>
              </a:rPr>
              <a:t> </a:t>
            </a:r>
            <a:r>
              <a:rPr lang="en" sz="1100" dirty="0">
                <a:solidFill>
                  <a:srgbClr val="B3CCFF"/>
                </a:solidFill>
                <a:latin typeface="Consolas"/>
                <a:ea typeface="Courier New"/>
                <a:cs typeface="Courier New"/>
                <a:sym typeface="Courier New"/>
              </a:rPr>
              <a:t>AS</a:t>
            </a:r>
            <a:r>
              <a:rPr lang="en" sz="1100" dirty="0">
                <a:solidFill>
                  <a:srgbClr val="FFFFFF"/>
                </a:solidFill>
                <a:latin typeface="Consolas"/>
                <a:ea typeface="Courier New"/>
                <a:cs typeface="Courier New"/>
                <a:sym typeface="Courier New"/>
              </a:rPr>
              <a:t> </a:t>
            </a:r>
            <a:r>
              <a:rPr lang="en" sz="1100" dirty="0" err="1">
                <a:solidFill>
                  <a:srgbClr val="FFFFFF"/>
                </a:solidFill>
                <a:latin typeface="Consolas"/>
                <a:ea typeface="Courier New"/>
                <a:cs typeface="Courier New"/>
                <a:sym typeface="Courier New"/>
              </a:rPr>
              <a:t>purchase_count</a:t>
            </a:r>
            <a:endParaRPr lang="en-US" dirty="0" err="1"/>
          </a:p>
          <a:p>
            <a:r>
              <a:rPr lang="en" sz="1100" dirty="0">
                <a:solidFill>
                  <a:srgbClr val="B3CCFF"/>
                </a:solidFill>
                <a:latin typeface="Consolas"/>
                <a:ea typeface="Courier New"/>
                <a:cs typeface="Courier New"/>
                <a:sym typeface="Courier New"/>
              </a:rPr>
              <a:t>FROM</a:t>
            </a:r>
            <a:r>
              <a:rPr lang="en" sz="1100" dirty="0">
                <a:solidFill>
                  <a:srgbClr val="FFFFFF"/>
                </a:solidFill>
                <a:latin typeface="Consolas"/>
                <a:ea typeface="Courier New"/>
                <a:cs typeface="Courier New"/>
                <a:sym typeface="Courier New"/>
              </a:rPr>
              <a:t> purchase</a:t>
            </a:r>
            <a:endParaRPr dirty="0"/>
          </a:p>
          <a:p>
            <a:r>
              <a:rPr lang="en" sz="1100" dirty="0">
                <a:solidFill>
                  <a:srgbClr val="B3CCFF"/>
                </a:solidFill>
                <a:latin typeface="Consolas"/>
                <a:ea typeface="Courier New"/>
                <a:cs typeface="Courier New"/>
                <a:sym typeface="Courier New"/>
              </a:rPr>
              <a:t>GROUP</a:t>
            </a:r>
            <a:r>
              <a:rPr lang="en" sz="1100" dirty="0">
                <a:solidFill>
                  <a:srgbClr val="FFFFFF"/>
                </a:solidFill>
                <a:latin typeface="Consolas"/>
                <a:ea typeface="Courier New"/>
                <a:cs typeface="Courier New"/>
                <a:sym typeface="Courier New"/>
              </a:rPr>
              <a:t> </a:t>
            </a:r>
            <a:r>
              <a:rPr lang="en" sz="1100" dirty="0">
                <a:solidFill>
                  <a:srgbClr val="B3CCFF"/>
                </a:solidFill>
                <a:latin typeface="Consolas"/>
                <a:ea typeface="Courier New"/>
                <a:cs typeface="Courier New"/>
                <a:sym typeface="Courier New"/>
              </a:rPr>
              <a:t>BY</a:t>
            </a:r>
            <a:r>
              <a:rPr lang="en" sz="1100" dirty="0">
                <a:solidFill>
                  <a:srgbClr val="FFFFFF"/>
                </a:solidFill>
                <a:latin typeface="Consolas"/>
                <a:ea typeface="Courier New"/>
                <a:cs typeface="Courier New"/>
                <a:sym typeface="Courier New"/>
              </a:rPr>
              <a:t> style, </a:t>
            </a:r>
            <a:r>
              <a:rPr lang="en" sz="1100" dirty="0" err="1">
                <a:solidFill>
                  <a:srgbClr val="FFFFFF"/>
                </a:solidFill>
                <a:latin typeface="Consolas"/>
                <a:ea typeface="Courier New"/>
                <a:cs typeface="Courier New"/>
                <a:sym typeface="Courier New"/>
              </a:rPr>
              <a:t>model_name</a:t>
            </a:r>
            <a:r>
              <a:rPr lang="en" sz="1100" dirty="0">
                <a:solidFill>
                  <a:srgbClr val="FFFFFF"/>
                </a:solidFill>
                <a:latin typeface="Consolas"/>
                <a:ea typeface="Courier New"/>
                <a:cs typeface="Courier New"/>
                <a:sym typeface="Courier New"/>
              </a:rPr>
              <a:t>, color</a:t>
            </a:r>
            <a:endParaRPr lang="en"/>
          </a:p>
          <a:p>
            <a:r>
              <a:rPr lang="en" sz="1100" dirty="0">
                <a:solidFill>
                  <a:srgbClr val="B3CCFF"/>
                </a:solidFill>
                <a:latin typeface="Consolas"/>
                <a:ea typeface="Courier New"/>
                <a:cs typeface="Courier New"/>
                <a:sym typeface="Courier New"/>
              </a:rPr>
              <a:t>ORDER</a:t>
            </a:r>
            <a:r>
              <a:rPr lang="en" sz="1100" dirty="0">
                <a:solidFill>
                  <a:srgbClr val="FFFFFF"/>
                </a:solidFill>
                <a:latin typeface="Consolas"/>
                <a:ea typeface="Courier New"/>
                <a:cs typeface="Courier New"/>
                <a:sym typeface="Courier New"/>
              </a:rPr>
              <a:t> </a:t>
            </a:r>
            <a:r>
              <a:rPr lang="en" sz="1100" dirty="0">
                <a:solidFill>
                  <a:srgbClr val="B3CCFF"/>
                </a:solidFill>
                <a:latin typeface="Consolas"/>
                <a:ea typeface="Courier New"/>
                <a:cs typeface="Courier New"/>
                <a:sym typeface="Courier New"/>
              </a:rPr>
              <a:t>BY</a:t>
            </a:r>
            <a:r>
              <a:rPr lang="en" sz="1100" dirty="0">
                <a:solidFill>
                  <a:srgbClr val="FFFFFF"/>
                </a:solidFill>
                <a:latin typeface="Consolas"/>
                <a:ea typeface="Courier New"/>
                <a:cs typeface="Courier New"/>
                <a:sym typeface="Courier New"/>
              </a:rPr>
              <a:t> </a:t>
            </a:r>
            <a:r>
              <a:rPr lang="en" sz="1100" dirty="0" err="1">
                <a:solidFill>
                  <a:srgbClr val="FFFFFF"/>
                </a:solidFill>
                <a:latin typeface="Consolas"/>
                <a:ea typeface="Courier New"/>
                <a:cs typeface="Courier New"/>
                <a:sym typeface="Courier New"/>
              </a:rPr>
              <a:t>purchase_count</a:t>
            </a:r>
            <a:r>
              <a:rPr lang="en" sz="1100" dirty="0">
                <a:solidFill>
                  <a:srgbClr val="FFFFFF"/>
                </a:solidFill>
                <a:latin typeface="Consolas"/>
                <a:ea typeface="Courier New"/>
                <a:cs typeface="Courier New"/>
                <a:sym typeface="Courier New"/>
              </a:rPr>
              <a:t> </a:t>
            </a:r>
            <a:r>
              <a:rPr lang="en" sz="1100" dirty="0">
                <a:solidFill>
                  <a:srgbClr val="B3CCFF"/>
                </a:solidFill>
                <a:latin typeface="Consolas"/>
                <a:ea typeface="Courier New"/>
                <a:cs typeface="Courier New"/>
                <a:sym typeface="Courier New"/>
              </a:rPr>
              <a:t>DESC</a:t>
            </a:r>
            <a:endParaRPr lang="en"/>
          </a:p>
          <a:p>
            <a:r>
              <a:rPr lang="en" sz="1100" dirty="0">
                <a:solidFill>
                  <a:srgbClr val="B3CCFF"/>
                </a:solidFill>
                <a:latin typeface="Consolas"/>
                <a:ea typeface="Courier New"/>
                <a:cs typeface="Courier New"/>
                <a:sym typeface="Courier New"/>
              </a:rPr>
              <a:t>LIMIT</a:t>
            </a:r>
            <a:r>
              <a:rPr lang="en" sz="1100" dirty="0">
                <a:solidFill>
                  <a:srgbClr val="FFFFFF"/>
                </a:solidFill>
                <a:latin typeface="Consolas"/>
                <a:ea typeface="Courier New"/>
                <a:cs typeface="Courier New"/>
                <a:sym typeface="Courier New"/>
              </a:rPr>
              <a:t> </a:t>
            </a:r>
            <a:r>
              <a:rPr lang="en" sz="1100" dirty="0">
                <a:solidFill>
                  <a:srgbClr val="FF8973"/>
                </a:solidFill>
                <a:latin typeface="Consolas"/>
                <a:ea typeface="Courier New"/>
                <a:cs typeface="Courier New"/>
                <a:sym typeface="Courier New"/>
              </a:rPr>
              <a:t>5</a:t>
            </a:r>
            <a:r>
              <a:rPr lang="en" sz="1100" dirty="0">
                <a:solidFill>
                  <a:srgbClr val="FFFFFF"/>
                </a:solidFill>
                <a:latin typeface="Consolas"/>
                <a:ea typeface="Courier New"/>
                <a:cs typeface="Courier New"/>
                <a:sym typeface="Courier New"/>
              </a:rPr>
              <a:t>;</a:t>
            </a:r>
            <a:endParaRPr lang="en" dirty="0">
              <a:sym typeface="Courier New"/>
            </a:endParaRPr>
          </a:p>
          <a:p>
            <a:br>
              <a:rPr lang="en-US" dirty="0">
                <a:sym typeface="Courier New"/>
              </a:rPr>
            </a:br>
            <a:endParaRPr lang="en-US" dirty="0"/>
          </a:p>
          <a:p>
            <a:pPr marL="0" lvl="0" indent="0" rtl="0">
              <a:spcBef>
                <a:spcPts val="0"/>
              </a:spcBef>
              <a:spcAft>
                <a:spcPts val="0"/>
              </a:spcAft>
              <a:buNone/>
            </a:pPr>
            <a:endParaRPr sz="900">
              <a:latin typeface="Courier New"/>
              <a:ea typeface="Courier New"/>
              <a:cs typeface="Courier New"/>
              <a:sym typeface="Courier New"/>
            </a:endParaRPr>
          </a:p>
        </p:txBody>
      </p:sp>
      <p:sp>
        <p:nvSpPr>
          <p:cNvPr id="324" name="Shape 324"/>
          <p:cNvSpPr txBox="1"/>
          <p:nvPr/>
        </p:nvSpPr>
        <p:spPr>
          <a:xfrm>
            <a:off x="177975" y="1117670"/>
            <a:ext cx="4912618" cy="100008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nSpc>
                <a:spcPct val="114999"/>
              </a:lnSpc>
            </a:pPr>
            <a:r>
              <a:rPr lang="en" sz="1200" b="1" dirty="0">
                <a:latin typeface="Roboto"/>
                <a:ea typeface="Roboto"/>
                <a:cs typeface="Roboto"/>
                <a:sym typeface="Roboto"/>
              </a:rPr>
              <a:t>Eugene Narrow is most popular among women, and Tortoise is a proven choice in color.</a:t>
            </a:r>
            <a:r>
              <a:rPr lang="en" sz="1200" dirty="0">
                <a:latin typeface="Roboto"/>
                <a:ea typeface="Roboto"/>
                <a:cs typeface="Roboto"/>
                <a:sym typeface="Roboto"/>
              </a:rPr>
              <a:t> Black color is not as popular after consumers get to try on their eyewear, showing the importance of "try before you buy".</a:t>
            </a:r>
            <a:endParaRPr lang="en-US" dirty="0"/>
          </a:p>
          <a:p>
            <a:pPr lvl="0" rtl="0">
              <a:lnSpc>
                <a:spcPct val="115000"/>
              </a:lnSpc>
              <a:spcBef>
                <a:spcPts val="0"/>
              </a:spcBef>
              <a:spcAft>
                <a:spcPts val="0"/>
              </a:spcAft>
              <a:buSzPts val="1100"/>
            </a:pPr>
            <a:endParaRPr lang="en" sz="1200">
              <a:latin typeface="Roboto"/>
              <a:ea typeface="Roboto"/>
              <a:cs typeface="Roboto"/>
            </a:endParaRPr>
          </a:p>
        </p:txBody>
      </p:sp>
      <p:graphicFrame>
        <p:nvGraphicFramePr>
          <p:cNvPr id="325" name="Shape 325"/>
          <p:cNvGraphicFramePr/>
          <p:nvPr>
            <p:extLst>
              <p:ext uri="{D42A27DB-BD31-4B8C-83A1-F6EECF244321}">
                <p14:modId xmlns:p14="http://schemas.microsoft.com/office/powerpoint/2010/main" val="3491466922"/>
              </p:ext>
            </p:extLst>
          </p:nvPr>
        </p:nvGraphicFramePr>
        <p:xfrm>
          <a:off x="177628" y="2311630"/>
          <a:ext cx="8835075" cy="2558092"/>
        </p:xfrm>
        <a:graphic>
          <a:graphicData uri="http://schemas.openxmlformats.org/drawingml/2006/table">
            <a:tbl>
              <a:tblPr>
                <a:noFill/>
                <a:tableStyleId>{8628B589-4659-4227-9C68-565DD4A46BFE}</a:tableStyleId>
              </a:tblPr>
              <a:tblGrid>
                <a:gridCol w="2836032">
                  <a:extLst>
                    <a:ext uri="{9D8B030D-6E8A-4147-A177-3AD203B41FA5}">
                      <a16:colId xmlns:a16="http://schemas.microsoft.com/office/drawing/2014/main" val="20000"/>
                    </a:ext>
                  </a:extLst>
                </a:gridCol>
                <a:gridCol w="2083613">
                  <a:extLst>
                    <a:ext uri="{9D8B030D-6E8A-4147-A177-3AD203B41FA5}">
                      <a16:colId xmlns:a16="http://schemas.microsoft.com/office/drawing/2014/main" val="20001"/>
                    </a:ext>
                  </a:extLst>
                </a:gridCol>
                <a:gridCol w="1957715">
                  <a:extLst>
                    <a:ext uri="{9D8B030D-6E8A-4147-A177-3AD203B41FA5}">
                      <a16:colId xmlns:a16="http://schemas.microsoft.com/office/drawing/2014/main" val="20002"/>
                    </a:ext>
                  </a:extLst>
                </a:gridCol>
                <a:gridCol w="1957715">
                  <a:extLst>
                    <a:ext uri="{9D8B030D-6E8A-4147-A177-3AD203B41FA5}">
                      <a16:colId xmlns:a16="http://schemas.microsoft.com/office/drawing/2014/main" val="793041520"/>
                    </a:ext>
                  </a:extLst>
                </a:gridCol>
              </a:tblGrid>
              <a:tr h="511619">
                <a:tc>
                  <a:txBody>
                    <a:bodyPr/>
                    <a:lstStyle/>
                    <a:p>
                      <a:pPr marL="0" lvl="0" indent="0" algn="ctr" rtl="0">
                        <a:spcBef>
                          <a:spcPts val="0"/>
                        </a:spcBef>
                        <a:spcAft>
                          <a:spcPts val="0"/>
                        </a:spcAft>
                        <a:buNone/>
                      </a:pPr>
                      <a:r>
                        <a:rPr lang="en" sz="1000" b="1" dirty="0">
                          <a:solidFill>
                            <a:srgbClr val="FFFFFF"/>
                          </a:solidFill>
                        </a:rPr>
                        <a:t>Style</a:t>
                      </a:r>
                    </a:p>
                  </a:txBody>
                  <a:tcPr marL="91425" marR="91425" marT="91425" marB="91425">
                    <a:solidFill>
                      <a:srgbClr val="204056">
                        <a:alpha val="82490"/>
                      </a:srgbClr>
                    </a:solidFill>
                  </a:tcPr>
                </a:tc>
                <a:tc>
                  <a:txBody>
                    <a:bodyPr/>
                    <a:lstStyle/>
                    <a:p>
                      <a:pPr marL="0" lvl="0" indent="0" algn="ctr">
                        <a:spcBef>
                          <a:spcPts val="0"/>
                        </a:spcBef>
                        <a:spcAft>
                          <a:spcPts val="0"/>
                        </a:spcAft>
                        <a:buNone/>
                      </a:pPr>
                      <a:r>
                        <a:rPr lang="en" sz="1000" b="1" dirty="0">
                          <a:solidFill>
                            <a:srgbClr val="FFFFFF"/>
                          </a:solidFill>
                        </a:rPr>
                        <a:t>Model Name</a:t>
                      </a:r>
                    </a:p>
                  </a:txBody>
                  <a:tcPr marL="91425" marR="91425" marT="91425" marB="91425">
                    <a:solidFill>
                      <a:srgbClr val="204056">
                        <a:alpha val="82490"/>
                      </a:srgbClr>
                    </a:solidFill>
                  </a:tcPr>
                </a:tc>
                <a:tc>
                  <a:txBody>
                    <a:bodyPr/>
                    <a:lstStyle/>
                    <a:p>
                      <a:pPr marL="0" lvl="0" indent="0" algn="ctr">
                        <a:spcBef>
                          <a:spcPts val="0"/>
                        </a:spcBef>
                        <a:spcAft>
                          <a:spcPts val="0"/>
                        </a:spcAft>
                        <a:buNone/>
                      </a:pPr>
                      <a:r>
                        <a:rPr lang="en" sz="1000" b="1" dirty="0">
                          <a:solidFill>
                            <a:srgbClr val="FFFFFF"/>
                          </a:solidFill>
                        </a:rPr>
                        <a:t>Color</a:t>
                      </a:r>
                    </a:p>
                  </a:txBody>
                  <a:tcPr marL="91425" marR="91425" marT="91425" marB="91425">
                    <a:solidFill>
                      <a:srgbClr val="204056">
                        <a:alpha val="82490"/>
                      </a:srgbClr>
                    </a:solidFill>
                  </a:tcPr>
                </a:tc>
                <a:tc>
                  <a:txBody>
                    <a:bodyPr/>
                    <a:lstStyle/>
                    <a:p>
                      <a:pPr marL="0" lvl="0" indent="0" algn="ctr">
                        <a:spcBef>
                          <a:spcPts val="0"/>
                        </a:spcBef>
                        <a:spcAft>
                          <a:spcPts val="0"/>
                        </a:spcAft>
                        <a:buNone/>
                      </a:pPr>
                      <a:r>
                        <a:rPr lang="en" sz="1000" b="1" dirty="0">
                          <a:solidFill>
                            <a:srgbClr val="FFFFFF"/>
                          </a:solidFill>
                        </a:rPr>
                        <a:t>Purchase Count</a:t>
                      </a:r>
                    </a:p>
                  </a:txBody>
                  <a:tcPr marL="91425" marR="91425" marT="91425" marB="91425">
                    <a:solidFill>
                      <a:srgbClr val="204056">
                        <a:alpha val="82490"/>
                      </a:srgbClr>
                    </a:solidFill>
                  </a:tcPr>
                </a:tc>
                <a:extLst>
                  <a:ext uri="{0D108BD9-81ED-4DB2-BD59-A6C34878D82A}">
                    <a16:rowId xmlns:a16="http://schemas.microsoft.com/office/drawing/2014/main" val="10000"/>
                  </a:ext>
                </a:extLst>
              </a:tr>
              <a:tr h="409295">
                <a:tc>
                  <a:txBody>
                    <a:bodyPr/>
                    <a:lstStyle/>
                    <a:p>
                      <a:pPr marL="0" lvl="0" indent="0" algn="ctr">
                        <a:spcBef>
                          <a:spcPts val="0"/>
                        </a:spcBef>
                        <a:spcAft>
                          <a:spcPts val="0"/>
                        </a:spcAft>
                        <a:buNone/>
                      </a:pPr>
                      <a:r>
                        <a:rPr lang="en-US" sz="1000" b="0" dirty="0">
                          <a:solidFill>
                            <a:schemeClr val="tx1"/>
                          </a:solidFill>
                        </a:rPr>
                        <a:t>Men's Style</a:t>
                      </a:r>
                      <a:endParaRPr sz="1000" b="0" dirty="0">
                        <a:solidFill>
                          <a:schemeClr val="tx1"/>
                        </a:solidFill>
                      </a:endParaRP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Dawes</a:t>
                      </a:r>
                      <a:endParaRPr sz="1000" b="0" dirty="0">
                        <a:solidFill>
                          <a:schemeClr val="tx1"/>
                        </a:solidFill>
                      </a:endParaRP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Driftwood Fade</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63</a:t>
                      </a:r>
                      <a:endParaRPr sz="1000" b="0" dirty="0">
                        <a:solidFill>
                          <a:schemeClr val="tx1"/>
                        </a:solidFill>
                      </a:endParaRPr>
                    </a:p>
                  </a:txBody>
                  <a:tcPr marL="91425" marR="91425" marT="91425" marB="91425"/>
                </a:tc>
                <a:extLst>
                  <a:ext uri="{0D108BD9-81ED-4DB2-BD59-A6C34878D82A}">
                    <a16:rowId xmlns:a16="http://schemas.microsoft.com/office/drawing/2014/main" val="10001"/>
                  </a:ext>
                </a:extLst>
              </a:tr>
              <a:tr h="409295">
                <a:tc>
                  <a:txBody>
                    <a:bodyPr/>
                    <a:lstStyle/>
                    <a:p>
                      <a:pPr marL="0" lvl="0" indent="0" algn="ctr" rtl="0">
                        <a:spcBef>
                          <a:spcPts val="0"/>
                        </a:spcBef>
                        <a:spcAft>
                          <a:spcPts val="0"/>
                        </a:spcAft>
                        <a:buNone/>
                      </a:pPr>
                      <a:r>
                        <a:rPr lang="en-US" sz="1000" b="0" dirty="0">
                          <a:solidFill>
                            <a:schemeClr val="tx1"/>
                          </a:solidFill>
                        </a:rPr>
                        <a:t>Women's Style</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Eugene Narrow</a:t>
                      </a:r>
                      <a:endParaRPr sz="1000" b="0" dirty="0">
                        <a:solidFill>
                          <a:schemeClr val="tx1"/>
                        </a:solidFill>
                      </a:endParaRP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Rosewood Tortoise</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i="0" u="none" strike="noStrike" noProof="0" dirty="0">
                          <a:solidFill>
                            <a:schemeClr val="tx1"/>
                          </a:solidFill>
                          <a:latin typeface="Arial"/>
                        </a:rPr>
                        <a:t>62</a:t>
                      </a:r>
                      <a:endParaRPr sz="1000" b="0" i="0" u="none" strike="noStrike" noProof="0" dirty="0">
                        <a:solidFill>
                          <a:schemeClr val="tx1"/>
                        </a:solidFill>
                        <a:latin typeface="Arial"/>
                      </a:endParaRPr>
                    </a:p>
                  </a:txBody>
                  <a:tcPr marL="91425" marR="91425" marT="91425" marB="91425"/>
                </a:tc>
                <a:extLst>
                  <a:ext uri="{0D108BD9-81ED-4DB2-BD59-A6C34878D82A}">
                    <a16:rowId xmlns:a16="http://schemas.microsoft.com/office/drawing/2014/main" val="10002"/>
                  </a:ext>
                </a:extLst>
              </a:tr>
              <a:tr h="409295">
                <a:tc>
                  <a:txBody>
                    <a:bodyPr/>
                    <a:lstStyle/>
                    <a:p>
                      <a:pPr lvl="0" algn="ctr">
                        <a:lnSpc>
                          <a:spcPct val="100000"/>
                        </a:lnSpc>
                        <a:spcBef>
                          <a:spcPts val="0"/>
                        </a:spcBef>
                        <a:spcAft>
                          <a:spcPts val="0"/>
                        </a:spcAft>
                        <a:buNone/>
                      </a:pPr>
                      <a:r>
                        <a:rPr lang="en-US" sz="1000" b="0" i="0" u="none" strike="noStrike" noProof="0" dirty="0">
                          <a:solidFill>
                            <a:schemeClr val="tx1"/>
                          </a:solidFill>
                          <a:latin typeface="Arial"/>
                        </a:rPr>
                        <a:t>Women's Style</a:t>
                      </a:r>
                      <a:endParaRPr lang="en-US" sz="1000" b="0" i="0" u="none" strike="noStrike" noProof="0" dirty="0">
                        <a:solidFill>
                          <a:srgbClr val="000000"/>
                        </a:solidFill>
                        <a:latin typeface="Aria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Eugene Narrow</a:t>
                      </a:r>
                      <a:endParaRPr sz="1000" b="0" dirty="0">
                        <a:solidFill>
                          <a:schemeClr val="tx1"/>
                        </a:solidFill>
                      </a:endParaRP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Rose Crystal</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i="0" u="none" strike="noStrike" noProof="0" dirty="0">
                          <a:solidFill>
                            <a:schemeClr val="tx1"/>
                          </a:solidFill>
                          <a:latin typeface="Arial"/>
                        </a:rPr>
                        <a:t>54</a:t>
                      </a:r>
                      <a:endParaRPr sz="1000" b="0" i="0" u="none" strike="noStrike" noProof="0" dirty="0">
                        <a:solidFill>
                          <a:schemeClr val="tx1"/>
                        </a:solidFill>
                        <a:latin typeface="Arial"/>
                      </a:endParaRPr>
                    </a:p>
                  </a:txBody>
                  <a:tcPr marL="91425" marR="91425" marT="91425" marB="91425"/>
                </a:tc>
                <a:extLst>
                  <a:ext uri="{0D108BD9-81ED-4DB2-BD59-A6C34878D82A}">
                    <a16:rowId xmlns:a16="http://schemas.microsoft.com/office/drawing/2014/main" val="10003"/>
                  </a:ext>
                </a:extLst>
              </a:tr>
              <a:tr h="409294">
                <a:tc>
                  <a:txBody>
                    <a:bodyPr/>
                    <a:lstStyle/>
                    <a:p>
                      <a:pPr lvl="0" algn="ctr">
                        <a:lnSpc>
                          <a:spcPct val="100000"/>
                        </a:lnSpc>
                        <a:spcBef>
                          <a:spcPts val="0"/>
                        </a:spcBef>
                        <a:spcAft>
                          <a:spcPts val="0"/>
                        </a:spcAft>
                        <a:buNone/>
                      </a:pPr>
                      <a:r>
                        <a:rPr lang="en-US" sz="1000" b="0" i="0" u="none" strike="noStrike" noProof="0" dirty="0">
                          <a:solidFill>
                            <a:schemeClr val="tx1"/>
                          </a:solidFill>
                          <a:latin typeface="Arial"/>
                        </a:rPr>
                        <a:t>Men's Style</a:t>
                      </a:r>
                      <a:endParaRPr lang="en-US" sz="1000" b="0" i="0" u="none" strike="noStrike" noProof="0" dirty="0">
                        <a:solidFill>
                          <a:srgbClr val="000000"/>
                        </a:solidFill>
                        <a:latin typeface="Arial"/>
                      </a:endParaRP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Brady</a:t>
                      </a:r>
                      <a:endParaRPr sz="1000" b="0" dirty="0">
                        <a:solidFill>
                          <a:schemeClr val="tx1"/>
                        </a:solidFill>
                      </a:endParaRPr>
                    </a:p>
                  </a:txBody>
                  <a:tcPr marL="91425" marR="91425" marT="91425" marB="91425"/>
                </a:tc>
                <a:tc>
                  <a:txBody>
                    <a:bodyPr/>
                    <a:lstStyle/>
                    <a:p>
                      <a:pPr marL="0" lvl="0" indent="0" algn="ctr" rtl="0">
                        <a:spcBef>
                          <a:spcPts val="0"/>
                        </a:spcBef>
                        <a:spcAft>
                          <a:spcPts val="0"/>
                        </a:spcAft>
                        <a:buNone/>
                      </a:pPr>
                      <a:r>
                        <a:rPr lang="en-US" sz="1000" b="0" dirty="0">
                          <a:solidFill>
                            <a:schemeClr val="tx1"/>
                          </a:solidFill>
                        </a:rPr>
                        <a:t>Layered Tortoise Matte</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i="0" u="none" strike="noStrike" noProof="0" dirty="0">
                          <a:solidFill>
                            <a:schemeClr val="tx1"/>
                          </a:solidFill>
                          <a:latin typeface="Arial"/>
                        </a:rPr>
                        <a:t>52</a:t>
                      </a:r>
                      <a:endParaRPr sz="1000" b="0" i="0" u="none" strike="noStrike" noProof="0" dirty="0">
                        <a:solidFill>
                          <a:schemeClr val="tx1"/>
                        </a:solidFill>
                        <a:latin typeface="Arial"/>
                      </a:endParaRPr>
                    </a:p>
                  </a:txBody>
                  <a:tcPr marL="91425" marR="91425" marT="91425" marB="91425"/>
                </a:tc>
                <a:extLst>
                  <a:ext uri="{0D108BD9-81ED-4DB2-BD59-A6C34878D82A}">
                    <a16:rowId xmlns:a16="http://schemas.microsoft.com/office/drawing/2014/main" val="10004"/>
                  </a:ext>
                </a:extLst>
              </a:tr>
              <a:tr h="409294">
                <a:tc>
                  <a:txBody>
                    <a:bodyPr/>
                    <a:lstStyle/>
                    <a:p>
                      <a:pPr lvl="0" algn="ctr">
                        <a:lnSpc>
                          <a:spcPct val="100000"/>
                        </a:lnSpc>
                        <a:spcBef>
                          <a:spcPts val="0"/>
                        </a:spcBef>
                        <a:spcAft>
                          <a:spcPts val="0"/>
                        </a:spcAft>
                        <a:buNone/>
                      </a:pPr>
                      <a:r>
                        <a:rPr lang="en-US" sz="1000" b="0" i="0" u="none" strike="noStrike" noProof="0" dirty="0">
                          <a:solidFill>
                            <a:schemeClr val="tx1"/>
                          </a:solidFill>
                          <a:latin typeface="Arial"/>
                        </a:rPr>
                        <a:t>Women's Style</a:t>
                      </a:r>
                      <a:endParaRPr lang="en-US" sz="1000" b="0" i="0" u="none" strike="noStrike" noProof="0" dirty="0">
                        <a:solidFill>
                          <a:srgbClr val="000000"/>
                        </a:solidFill>
                        <a:latin typeface="Aria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Olive</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dirty="0">
                          <a:solidFill>
                            <a:schemeClr val="tx1"/>
                          </a:solidFill>
                        </a:rPr>
                        <a:t>Pearled Tortoise</a:t>
                      </a:r>
                      <a:endParaRPr sz="1000" b="0" dirty="0">
                        <a:solidFill>
                          <a:schemeClr val="tx1"/>
                        </a:solidFill>
                      </a:endParaRPr>
                    </a:p>
                  </a:txBody>
                  <a:tcPr marL="91425" marR="91425" marT="91425" marB="91425"/>
                </a:tc>
                <a:tc>
                  <a:txBody>
                    <a:bodyPr/>
                    <a:lstStyle/>
                    <a:p>
                      <a:pPr marL="0" lvl="0" indent="0" algn="ctr">
                        <a:spcBef>
                          <a:spcPts val="0"/>
                        </a:spcBef>
                        <a:spcAft>
                          <a:spcPts val="0"/>
                        </a:spcAft>
                        <a:buNone/>
                      </a:pPr>
                      <a:r>
                        <a:rPr lang="en-US" sz="1000" b="0" i="0" u="none" strike="noStrike" noProof="0" dirty="0">
                          <a:solidFill>
                            <a:schemeClr val="tx1"/>
                          </a:solidFill>
                          <a:latin typeface="Arial"/>
                        </a:rPr>
                        <a:t>50</a:t>
                      </a:r>
                      <a:endParaRPr sz="1000" b="0" i="0" u="none" strike="noStrike" noProof="0" dirty="0">
                        <a:solidFill>
                          <a:schemeClr val="tx1"/>
                        </a:solidFill>
                        <a:latin typeface="Arial"/>
                      </a:endParaRPr>
                    </a:p>
                  </a:txBody>
                  <a:tcPr marL="91425" marR="91425" marT="91425" marB="91425"/>
                </a:tc>
                <a:extLst>
                  <a:ext uri="{0D108BD9-81ED-4DB2-BD59-A6C34878D82A}">
                    <a16:rowId xmlns:a16="http://schemas.microsoft.com/office/drawing/2014/main" val="911110834"/>
                  </a:ext>
                </a:extLst>
              </a:tr>
            </a:tbl>
          </a:graphicData>
        </a:graphic>
      </p:graphicFrame>
    </p:spTree>
    <p:extLst>
      <p:ext uri="{BB962C8B-B14F-4D97-AF65-F5344CB8AC3E}">
        <p14:creationId xmlns:p14="http://schemas.microsoft.com/office/powerpoint/2010/main" val="36056262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Table of Contents</a:t>
            </a:r>
            <a:endParaRPr b="1" dirty="0">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indent="-381000">
              <a:lnSpc>
                <a:spcPct val="115000"/>
              </a:lnSpc>
              <a:spcBef>
                <a:spcPts val="1100"/>
              </a:spcBef>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rPr>
              <a:t>Where do users typically 'give up' during the survey?</a:t>
            </a:r>
            <a:endParaRPr sz="2400" dirty="0">
              <a:solidFill>
                <a:srgbClr val="222222"/>
              </a:solidFill>
              <a:highlight>
                <a:srgbClr val="FFFFFF"/>
              </a:highlight>
              <a:latin typeface="Roboto"/>
              <a:ea typeface="Roboto"/>
              <a:cs typeface="Roboto"/>
              <a:sym typeface="Roboto"/>
            </a:endParaRPr>
          </a:p>
          <a:p>
            <a:pPr marL="76200">
              <a:lnSpc>
                <a:spcPct val="115000"/>
              </a:lnSpc>
              <a:buClr>
                <a:srgbClr val="222222"/>
              </a:buClr>
              <a:buSzPts val="2400"/>
            </a:pPr>
            <a:r>
              <a:rPr lang="en-US" sz="2400" dirty="0">
                <a:solidFill>
                  <a:srgbClr val="222222"/>
                </a:solidFill>
                <a:highlight>
                  <a:srgbClr val="FFFFFF"/>
                </a:highlight>
                <a:latin typeface="Roboto"/>
                <a:ea typeface="Roboto"/>
                <a:cs typeface="Roboto"/>
              </a:rPr>
              <a:t>2.  What is the conversion rate of the usage funnel?</a:t>
            </a:r>
          </a:p>
          <a:p>
            <a:pPr marL="76200">
              <a:lnSpc>
                <a:spcPct val="115000"/>
              </a:lnSpc>
              <a:buClr>
                <a:srgbClr val="222222"/>
              </a:buClr>
              <a:buSzPts val="2400"/>
            </a:pPr>
            <a:r>
              <a:rPr lang="en" sz="2400" dirty="0">
                <a:solidFill>
                  <a:srgbClr val="222222"/>
                </a:solidFill>
                <a:highlight>
                  <a:srgbClr val="FFFFFF"/>
                </a:highlight>
                <a:latin typeface="Roboto"/>
                <a:ea typeface="Roboto"/>
                <a:cs typeface="Roboto"/>
              </a:rPr>
              <a:t>3.  What are the AB Testing performance metrics?</a:t>
            </a:r>
          </a:p>
          <a:p>
            <a:pPr marL="76200">
              <a:lnSpc>
                <a:spcPct val="114999"/>
              </a:lnSpc>
              <a:buSzPts val="2400"/>
            </a:pPr>
            <a:r>
              <a:rPr lang="en" sz="2400" dirty="0">
                <a:solidFill>
                  <a:srgbClr val="222222"/>
                </a:solidFill>
                <a:highlight>
                  <a:srgbClr val="FFFFFF"/>
                </a:highlight>
                <a:latin typeface="Roboto"/>
                <a:ea typeface="Roboto"/>
                <a:cs typeface="Roboto"/>
              </a:rPr>
              <a:t>4.  What are the most common quiz responses?</a:t>
            </a:r>
          </a:p>
          <a:p>
            <a:pPr marL="76200">
              <a:lnSpc>
                <a:spcPct val="114999"/>
              </a:lnSpc>
              <a:buSzPts val="2400"/>
            </a:pPr>
            <a:r>
              <a:rPr lang="en" sz="2400" dirty="0">
                <a:solidFill>
                  <a:srgbClr val="222222"/>
                </a:solidFill>
                <a:highlight>
                  <a:srgbClr val="FFFFFF"/>
                </a:highlight>
                <a:latin typeface="Roboto"/>
                <a:ea typeface="Roboto"/>
                <a:cs typeface="Roboto"/>
              </a:rPr>
              <a:t>5.  What are the most common purchases?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algn="ctr"/>
            <a:r>
              <a:rPr lang="en" sz="4800" dirty="0">
                <a:solidFill>
                  <a:schemeClr val="lt1"/>
                </a:solidFill>
                <a:latin typeface="Roboto Black"/>
                <a:ea typeface="Roboto Black"/>
                <a:cs typeface="Roboto Black"/>
                <a:sym typeface="Roboto Black"/>
              </a:rPr>
              <a:t>Where do users give up?</a:t>
            </a:r>
            <a:endParaRPr lang="en" sz="4800" dirty="0">
              <a:solidFill>
                <a:schemeClr val="lt1"/>
              </a:solidFill>
              <a:latin typeface="Roboto Black"/>
              <a:ea typeface="Roboto Black"/>
              <a:cs typeface="Roboto Black"/>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1. Where do users give up?</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chemeClr val="tx1">
              <a:lumMod val="75000"/>
              <a:lumOff val="25000"/>
            </a:schemeClr>
          </a:solidFill>
          <a:ln>
            <a:noFill/>
          </a:ln>
        </p:spPr>
        <p:txBody>
          <a:bodyPr spcFirstLastPara="1" wrap="square" lIns="91425" tIns="91425" rIns="91425" bIns="91425" anchor="t" anchorCtr="0">
            <a:noAutofit/>
          </a:bodyPr>
          <a:lstStyle/>
          <a:p>
            <a:pPr lvl="0">
              <a:spcBef>
                <a:spcPts val="0"/>
              </a:spcBef>
              <a:spcAft>
                <a:spcPts val="0"/>
              </a:spcAft>
              <a:buNone/>
            </a:pPr>
            <a:r>
              <a:rPr lang="en" sz="1100">
                <a:solidFill>
                  <a:srgbClr val="B3CCFF"/>
                </a:solidFill>
                <a:latin typeface="Consolas"/>
                <a:ea typeface="Courier New"/>
                <a:cs typeface="Courier New"/>
                <a:sym typeface="Courier New"/>
              </a:rPr>
              <a:t>SELECT</a:t>
            </a:r>
            <a:r>
              <a:rPr lang="en" sz="1100">
                <a:solidFill>
                  <a:srgbClr val="FFFFFF"/>
                </a:solidFill>
                <a:latin typeface="Consolas"/>
                <a:ea typeface="Courier New"/>
                <a:cs typeface="Courier New"/>
                <a:sym typeface="Courier New"/>
              </a:rPr>
              <a:t> question,</a:t>
            </a:r>
            <a:endParaRPr lang="en-US">
              <a:sym typeface="Courier New"/>
            </a:endParaRPr>
          </a:p>
          <a:p>
            <a:r>
              <a:rPr lang="en" sz="1100" dirty="0">
                <a:solidFill>
                  <a:srgbClr val="FFFFFF"/>
                </a:solidFill>
                <a:latin typeface="Consolas"/>
                <a:ea typeface="Courier New"/>
                <a:cs typeface="Courier New"/>
                <a:sym typeface="Courier New"/>
              </a:rPr>
              <a:t> </a:t>
            </a:r>
            <a:r>
              <a:rPr lang="en" sz="1100">
                <a:solidFill>
                  <a:srgbClr val="B3CCFF"/>
                </a:solidFill>
                <a:latin typeface="Consolas"/>
                <a:ea typeface="Courier New"/>
                <a:cs typeface="Courier New"/>
                <a:sym typeface="Courier New"/>
              </a:rPr>
              <a:t>COUNT</a:t>
            </a:r>
            <a:r>
              <a:rPr lang="en" sz="1100">
                <a:solidFill>
                  <a:srgbClr val="EA6C8B"/>
                </a:solidFill>
                <a:latin typeface="Consolas"/>
                <a:ea typeface="Courier New"/>
                <a:cs typeface="Courier New"/>
                <a:sym typeface="Courier New"/>
              </a:rPr>
              <a:t>(</a:t>
            </a:r>
            <a:r>
              <a:rPr lang="en" sz="1100">
                <a:solidFill>
                  <a:srgbClr val="B3CCFF"/>
                </a:solidFill>
                <a:latin typeface="Consolas"/>
                <a:ea typeface="Courier New"/>
                <a:cs typeface="Courier New"/>
                <a:sym typeface="Courier New"/>
              </a:rPr>
              <a:t>DISTINCT</a:t>
            </a:r>
            <a:r>
              <a:rPr lang="en" sz="1100" dirty="0">
                <a:solidFill>
                  <a:srgbClr val="FFFFFF"/>
                </a:solidFill>
                <a:latin typeface="Consolas"/>
                <a:ea typeface="Courier New"/>
                <a:cs typeface="Courier New"/>
                <a:sym typeface="Courier New"/>
              </a:rPr>
              <a:t> </a:t>
            </a:r>
            <a:r>
              <a:rPr lang="en" sz="1100" err="1">
                <a:solidFill>
                  <a:srgbClr val="FFFFFF"/>
                </a:solidFill>
                <a:latin typeface="Consolas"/>
                <a:ea typeface="Courier New"/>
                <a:cs typeface="Courier New"/>
                <a:sym typeface="Courier New"/>
              </a:rPr>
              <a:t>user_id</a:t>
            </a:r>
            <a:r>
              <a:rPr lang="en" sz="1100">
                <a:solidFill>
                  <a:srgbClr val="EA6C8B"/>
                </a:solidFill>
                <a:latin typeface="Consolas"/>
                <a:ea typeface="Courier New"/>
                <a:cs typeface="Courier New"/>
                <a:sym typeface="Courier New"/>
              </a:rPr>
              <a:t>)</a:t>
            </a:r>
            <a:r>
              <a:rPr lang="en" sz="1100" dirty="0">
                <a:solidFill>
                  <a:srgbClr val="FFFFFF"/>
                </a:solidFill>
                <a:latin typeface="Consolas"/>
                <a:ea typeface="Courier New"/>
                <a:cs typeface="Courier New"/>
                <a:sym typeface="Courier New"/>
              </a:rPr>
              <a:t> </a:t>
            </a:r>
            <a:r>
              <a:rPr lang="en" sz="1100">
                <a:solidFill>
                  <a:srgbClr val="B3CCFF"/>
                </a:solidFill>
                <a:latin typeface="Consolas"/>
                <a:ea typeface="Courier New"/>
                <a:cs typeface="Courier New"/>
                <a:sym typeface="Courier New"/>
              </a:rPr>
              <a:t>AS</a:t>
            </a:r>
            <a:r>
              <a:rPr lang="en" sz="1100" dirty="0">
                <a:solidFill>
                  <a:srgbClr val="FFFFFF"/>
                </a:solidFill>
                <a:latin typeface="Consolas"/>
                <a:ea typeface="Courier New"/>
                <a:cs typeface="Courier New"/>
                <a:sym typeface="Courier New"/>
              </a:rPr>
              <a:t> </a:t>
            </a:r>
            <a:r>
              <a:rPr lang="en" sz="1100">
                <a:solidFill>
                  <a:srgbClr val="FFE083"/>
                </a:solidFill>
                <a:latin typeface="Consolas"/>
                <a:ea typeface="Courier New"/>
                <a:cs typeface="Courier New"/>
                <a:sym typeface="Courier New"/>
              </a:rPr>
              <a:t>'</a:t>
            </a:r>
            <a:r>
              <a:rPr lang="en" sz="1100" err="1">
                <a:solidFill>
                  <a:srgbClr val="FFE083"/>
                </a:solidFill>
                <a:latin typeface="Consolas"/>
                <a:ea typeface="Courier New"/>
                <a:cs typeface="Courier New"/>
                <a:sym typeface="Courier New"/>
              </a:rPr>
              <a:t>user_count</a:t>
            </a:r>
            <a:r>
              <a:rPr lang="en" sz="1100">
                <a:solidFill>
                  <a:srgbClr val="FFE083"/>
                </a:solidFill>
                <a:latin typeface="Consolas"/>
                <a:ea typeface="Courier New"/>
                <a:cs typeface="Courier New"/>
                <a:sym typeface="Courier New"/>
              </a:rPr>
              <a:t>'</a:t>
            </a:r>
            <a:endParaRPr/>
          </a:p>
          <a:p>
            <a:r>
              <a:rPr lang="en" sz="1100" dirty="0">
                <a:solidFill>
                  <a:srgbClr val="FFFFFF"/>
                </a:solidFill>
                <a:latin typeface="Consolas"/>
                <a:ea typeface="Courier New"/>
                <a:cs typeface="Courier New"/>
                <a:sym typeface="Courier New"/>
              </a:rPr>
              <a:t> </a:t>
            </a:r>
            <a:r>
              <a:rPr lang="en" sz="1100">
                <a:solidFill>
                  <a:srgbClr val="B3CCFF"/>
                </a:solidFill>
                <a:latin typeface="Consolas"/>
                <a:ea typeface="Courier New"/>
                <a:cs typeface="Courier New"/>
                <a:sym typeface="Courier New"/>
              </a:rPr>
              <a:t>FROM</a:t>
            </a:r>
            <a:r>
              <a:rPr lang="en" sz="1100">
                <a:solidFill>
                  <a:srgbClr val="FFFFFF"/>
                </a:solidFill>
                <a:latin typeface="Consolas"/>
                <a:ea typeface="Courier New"/>
                <a:cs typeface="Courier New"/>
                <a:sym typeface="Courier New"/>
              </a:rPr>
              <a:t> survey</a:t>
            </a:r>
            <a:endParaRPr/>
          </a:p>
          <a:p>
            <a:r>
              <a:rPr lang="en" sz="1100" dirty="0">
                <a:solidFill>
                  <a:srgbClr val="FFFFFF"/>
                </a:solidFill>
                <a:latin typeface="Consolas"/>
                <a:ea typeface="Courier New"/>
                <a:cs typeface="Courier New"/>
                <a:sym typeface="Courier New"/>
              </a:rPr>
              <a:t> </a:t>
            </a:r>
            <a:r>
              <a:rPr lang="en" sz="1100" dirty="0">
                <a:solidFill>
                  <a:srgbClr val="B3CCFF"/>
                </a:solidFill>
                <a:latin typeface="Consolas"/>
                <a:ea typeface="Courier New"/>
                <a:cs typeface="Courier New"/>
                <a:sym typeface="Courier New"/>
              </a:rPr>
              <a:t>GROUP</a:t>
            </a:r>
            <a:r>
              <a:rPr lang="en" sz="1100" dirty="0">
                <a:solidFill>
                  <a:srgbClr val="FFFFFF"/>
                </a:solidFill>
                <a:latin typeface="Consolas"/>
                <a:ea typeface="Courier New"/>
                <a:cs typeface="Courier New"/>
                <a:sym typeface="Courier New"/>
              </a:rPr>
              <a:t> </a:t>
            </a:r>
            <a:r>
              <a:rPr lang="en" sz="1100" dirty="0">
                <a:solidFill>
                  <a:srgbClr val="B3CCFF"/>
                </a:solidFill>
                <a:latin typeface="Consolas"/>
                <a:ea typeface="Courier New"/>
                <a:cs typeface="Courier New"/>
                <a:sym typeface="Courier New"/>
              </a:rPr>
              <a:t>BY</a:t>
            </a:r>
            <a:r>
              <a:rPr lang="en" sz="1100" dirty="0">
                <a:solidFill>
                  <a:srgbClr val="FFFFFF"/>
                </a:solidFill>
                <a:latin typeface="Consolas"/>
                <a:ea typeface="Courier New"/>
                <a:cs typeface="Courier New"/>
                <a:sym typeface="Courier New"/>
              </a:rPr>
              <a:t> question;</a:t>
            </a:r>
            <a:endParaRPr sz="1100" dirty="0">
              <a:solidFill>
                <a:srgbClr val="FFFFFF"/>
              </a:solidFill>
              <a:latin typeface="Consolas"/>
            </a:endParaRPr>
          </a:p>
          <a:p>
            <a:pPr marL="0" lvl="0" indent="0" rtl="0">
              <a:spcBef>
                <a:spcPts val="0"/>
              </a:spcBef>
              <a:spcAft>
                <a:spcPts val="0"/>
              </a:spcAft>
              <a:buNone/>
            </a:pPr>
            <a:endParaRPr sz="900">
              <a:latin typeface="Courier New"/>
              <a:ea typeface="Courier New"/>
              <a:cs typeface="Courier New"/>
              <a:sym typeface="Courier New"/>
            </a:endParaRPr>
          </a:p>
        </p:txBody>
      </p:sp>
      <p:sp>
        <p:nvSpPr>
          <p:cNvPr id="324" name="Shape 324"/>
          <p:cNvSpPr txBox="1"/>
          <p:nvPr/>
        </p:nvSpPr>
        <p:spPr>
          <a:xfrm>
            <a:off x="177975" y="1060520"/>
            <a:ext cx="4912618" cy="117867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nSpc>
                <a:spcPct val="114999"/>
              </a:lnSpc>
            </a:pPr>
            <a:r>
              <a:rPr lang="en" sz="1200" b="1" dirty="0">
                <a:latin typeface="Roboto"/>
                <a:ea typeface="Roboto"/>
                <a:cs typeface="Roboto"/>
                <a:sym typeface="Roboto"/>
              </a:rPr>
              <a:t>Attrition increases at question 3 and 5</a:t>
            </a:r>
            <a:r>
              <a:rPr lang="en" sz="1200" dirty="0">
                <a:latin typeface="Roboto"/>
                <a:ea typeface="Roboto"/>
                <a:cs typeface="Roboto"/>
                <a:sym typeface="Roboto"/>
              </a:rPr>
              <a:t>. Consumers may not know the different eyewear shapes available to them, or they may not be able to envision how the shape works for their body. Consumers may see question 5 as too personal, or they may not know when their last eye exam occurred.</a:t>
            </a:r>
            <a:endParaRPr lang="en" sz="1200" dirty="0">
              <a:latin typeface="Roboto"/>
              <a:ea typeface="Roboto"/>
              <a:cs typeface="Roboto"/>
            </a:endParaRPr>
          </a:p>
          <a:p>
            <a:pPr lvl="0" rtl="0">
              <a:lnSpc>
                <a:spcPct val="115000"/>
              </a:lnSpc>
              <a:spcBef>
                <a:spcPts val="0"/>
              </a:spcBef>
              <a:spcAft>
                <a:spcPts val="0"/>
              </a:spcAft>
              <a:buSzPts val="1100"/>
            </a:pPr>
            <a:endParaRPr lang="en" sz="1200">
              <a:latin typeface="Roboto"/>
              <a:ea typeface="Roboto"/>
              <a:cs typeface="Roboto"/>
            </a:endParaRPr>
          </a:p>
        </p:txBody>
      </p:sp>
      <p:graphicFrame>
        <p:nvGraphicFramePr>
          <p:cNvPr id="325" name="Shape 325"/>
          <p:cNvGraphicFramePr/>
          <p:nvPr>
            <p:extLst>
              <p:ext uri="{D42A27DB-BD31-4B8C-83A1-F6EECF244321}">
                <p14:modId xmlns:p14="http://schemas.microsoft.com/office/powerpoint/2010/main" val="4222714154"/>
              </p:ext>
            </p:extLst>
          </p:nvPr>
        </p:nvGraphicFramePr>
        <p:xfrm>
          <a:off x="177628" y="2311630"/>
          <a:ext cx="4920894" cy="2558092"/>
        </p:xfrm>
        <a:graphic>
          <a:graphicData uri="http://schemas.openxmlformats.org/drawingml/2006/table">
            <a:tbl>
              <a:tblPr>
                <a:noFill/>
                <a:tableStyleId>{8628B589-4659-4227-9C68-565DD4A46BFE}</a:tableStyleId>
              </a:tblPr>
              <a:tblGrid>
                <a:gridCol w="2029239">
                  <a:extLst>
                    <a:ext uri="{9D8B030D-6E8A-4147-A177-3AD203B41FA5}">
                      <a16:colId xmlns:a16="http://schemas.microsoft.com/office/drawing/2014/main" val="20000"/>
                    </a:ext>
                  </a:extLst>
                </a:gridCol>
                <a:gridCol w="1490869">
                  <a:extLst>
                    <a:ext uri="{9D8B030D-6E8A-4147-A177-3AD203B41FA5}">
                      <a16:colId xmlns:a16="http://schemas.microsoft.com/office/drawing/2014/main" val="20001"/>
                    </a:ext>
                  </a:extLst>
                </a:gridCol>
                <a:gridCol w="1400786">
                  <a:extLst>
                    <a:ext uri="{9D8B030D-6E8A-4147-A177-3AD203B41FA5}">
                      <a16:colId xmlns:a16="http://schemas.microsoft.com/office/drawing/2014/main" val="20002"/>
                    </a:ext>
                  </a:extLst>
                </a:gridCol>
              </a:tblGrid>
              <a:tr h="511619">
                <a:tc>
                  <a:txBody>
                    <a:bodyPr/>
                    <a:lstStyle/>
                    <a:p>
                      <a:pPr marL="0" lvl="0" indent="0" algn="ctr" rtl="0">
                        <a:spcBef>
                          <a:spcPts val="0"/>
                        </a:spcBef>
                        <a:spcAft>
                          <a:spcPts val="0"/>
                        </a:spcAft>
                        <a:buNone/>
                      </a:pPr>
                      <a:r>
                        <a:rPr lang="en" sz="1000" b="1" dirty="0">
                          <a:solidFill>
                            <a:srgbClr val="FFFFFF"/>
                          </a:solidFill>
                        </a:rPr>
                        <a:t>Question</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 sz="1000" b="1" dirty="0">
                          <a:solidFill>
                            <a:srgbClr val="FFFFFF"/>
                          </a:solidFill>
                        </a:rPr>
                        <a:t>User Count</a:t>
                      </a:r>
                    </a:p>
                  </a:txBody>
                  <a:tcPr marL="91425" marR="91425" marT="91425" marB="91425">
                    <a:solidFill>
                      <a:srgbClr val="204056">
                        <a:alpha val="82490"/>
                      </a:srgbClr>
                    </a:solidFill>
                  </a:tcPr>
                </a:tc>
                <a:tc>
                  <a:txBody>
                    <a:bodyPr/>
                    <a:lstStyle/>
                    <a:p>
                      <a:pPr marL="0" lvl="0" indent="0" algn="ctr">
                        <a:spcBef>
                          <a:spcPts val="0"/>
                        </a:spcBef>
                        <a:spcAft>
                          <a:spcPts val="0"/>
                        </a:spcAft>
                        <a:buNone/>
                      </a:pPr>
                      <a:r>
                        <a:rPr lang="en" sz="1000" b="1" dirty="0">
                          <a:solidFill>
                            <a:srgbClr val="FFFFFF"/>
                          </a:solidFill>
                        </a:rPr>
                        <a:t>Percent Continues</a:t>
                      </a:r>
                      <a:endParaRPr dirty="0"/>
                    </a:p>
                  </a:txBody>
                  <a:tcPr marL="91425" marR="91425" marT="91425" marB="91425">
                    <a:solidFill>
                      <a:srgbClr val="204056">
                        <a:alpha val="82490"/>
                      </a:srgbClr>
                    </a:solidFill>
                  </a:tcPr>
                </a:tc>
                <a:extLst>
                  <a:ext uri="{0D108BD9-81ED-4DB2-BD59-A6C34878D82A}">
                    <a16:rowId xmlns:a16="http://schemas.microsoft.com/office/drawing/2014/main" val="10000"/>
                  </a:ext>
                </a:extLst>
              </a:tr>
              <a:tr h="409295">
                <a:tc>
                  <a:txBody>
                    <a:bodyPr/>
                    <a:lstStyle/>
                    <a:p>
                      <a:pPr marL="0" lvl="0" indent="0" algn="ctr" rtl="0">
                        <a:spcBef>
                          <a:spcPts val="0"/>
                        </a:spcBef>
                        <a:spcAft>
                          <a:spcPts val="0"/>
                        </a:spcAft>
                        <a:buNone/>
                      </a:pPr>
                      <a:r>
                        <a:rPr lang="en-US" sz="1000" dirty="0"/>
                        <a:t>What are you looking for?</a:t>
                      </a:r>
                      <a:endParaRPr sz="1000" dirty="0"/>
                    </a:p>
                  </a:txBody>
                  <a:tcPr marL="91425" marR="91425" marT="91425" marB="91425"/>
                </a:tc>
                <a:tc>
                  <a:txBody>
                    <a:bodyPr/>
                    <a:lstStyle/>
                    <a:p>
                      <a:pPr marL="0" lvl="0" indent="0" algn="ctr" rtl="0">
                        <a:spcBef>
                          <a:spcPts val="0"/>
                        </a:spcBef>
                        <a:spcAft>
                          <a:spcPts val="0"/>
                        </a:spcAft>
                        <a:buNone/>
                      </a:pPr>
                      <a:r>
                        <a:rPr lang="en-US" sz="1000" dirty="0"/>
                        <a:t>500</a:t>
                      </a:r>
                      <a:endParaRPr sz="1000" dirty="0"/>
                    </a:p>
                  </a:txBody>
                  <a:tcPr marL="91425" marR="91425" marT="91425" marB="91425"/>
                </a:tc>
                <a:tc>
                  <a:txBody>
                    <a:bodyPr/>
                    <a:lstStyle/>
                    <a:p>
                      <a:pPr marL="0" lvl="0" indent="0" algn="ctr" rtl="0">
                        <a:spcBef>
                          <a:spcPts val="0"/>
                        </a:spcBef>
                        <a:spcAft>
                          <a:spcPts val="0"/>
                        </a:spcAft>
                        <a:buNone/>
                      </a:pPr>
                      <a:r>
                        <a:rPr lang="en-US" sz="1000" dirty="0"/>
                        <a:t>100%</a:t>
                      </a:r>
                      <a:endParaRPr sz="1000" dirty="0"/>
                    </a:p>
                  </a:txBody>
                  <a:tcPr marL="91425" marR="91425" marT="91425" marB="91425"/>
                </a:tc>
                <a:extLst>
                  <a:ext uri="{0D108BD9-81ED-4DB2-BD59-A6C34878D82A}">
                    <a16:rowId xmlns:a16="http://schemas.microsoft.com/office/drawing/2014/main" val="10001"/>
                  </a:ext>
                </a:extLst>
              </a:tr>
              <a:tr h="409295">
                <a:tc>
                  <a:txBody>
                    <a:bodyPr/>
                    <a:lstStyle/>
                    <a:p>
                      <a:pPr marL="0" lvl="0" indent="0" algn="ctr" rtl="0">
                        <a:spcBef>
                          <a:spcPts val="0"/>
                        </a:spcBef>
                        <a:spcAft>
                          <a:spcPts val="0"/>
                        </a:spcAft>
                        <a:buNone/>
                      </a:pPr>
                      <a:r>
                        <a:rPr lang="en-US" sz="1000" dirty="0"/>
                        <a:t>What's your fit?</a:t>
                      </a:r>
                      <a:endParaRPr sz="1000" dirty="0"/>
                    </a:p>
                  </a:txBody>
                  <a:tcPr marL="91425" marR="91425" marT="91425" marB="91425"/>
                </a:tc>
                <a:tc>
                  <a:txBody>
                    <a:bodyPr/>
                    <a:lstStyle/>
                    <a:p>
                      <a:pPr marL="0" lvl="0" indent="0" algn="ctr" rtl="0">
                        <a:spcBef>
                          <a:spcPts val="0"/>
                        </a:spcBef>
                        <a:spcAft>
                          <a:spcPts val="0"/>
                        </a:spcAft>
                        <a:buNone/>
                      </a:pPr>
                      <a:r>
                        <a:rPr lang="en-US" sz="1000" dirty="0"/>
                        <a:t>475</a:t>
                      </a:r>
                      <a:endParaRPr sz="1000" dirty="0"/>
                    </a:p>
                  </a:txBody>
                  <a:tcPr marL="91425" marR="91425" marT="91425" marB="91425"/>
                </a:tc>
                <a:tc>
                  <a:txBody>
                    <a:bodyPr/>
                    <a:lstStyle/>
                    <a:p>
                      <a:pPr marL="0" lvl="0" indent="0" algn="ctr" rtl="0">
                        <a:spcBef>
                          <a:spcPts val="0"/>
                        </a:spcBef>
                        <a:spcAft>
                          <a:spcPts val="0"/>
                        </a:spcAft>
                        <a:buNone/>
                      </a:pPr>
                      <a:r>
                        <a:rPr lang="en-US" sz="1000" dirty="0"/>
                        <a:t>95%</a:t>
                      </a:r>
                      <a:endParaRPr sz="1000" dirty="0"/>
                    </a:p>
                  </a:txBody>
                  <a:tcPr marL="91425" marR="91425" marT="91425" marB="91425"/>
                </a:tc>
                <a:extLst>
                  <a:ext uri="{0D108BD9-81ED-4DB2-BD59-A6C34878D82A}">
                    <a16:rowId xmlns:a16="http://schemas.microsoft.com/office/drawing/2014/main" val="10002"/>
                  </a:ext>
                </a:extLst>
              </a:tr>
              <a:tr h="409295">
                <a:tc>
                  <a:txBody>
                    <a:bodyPr/>
                    <a:lstStyle/>
                    <a:p>
                      <a:pPr marL="0" lvl="0" indent="0" algn="ctr" rtl="0">
                        <a:spcBef>
                          <a:spcPts val="0"/>
                        </a:spcBef>
                        <a:spcAft>
                          <a:spcPts val="0"/>
                        </a:spcAft>
                        <a:buNone/>
                      </a:pPr>
                      <a:r>
                        <a:rPr lang="en-US" sz="1000" dirty="0"/>
                        <a:t>Which shapes do you like?</a:t>
                      </a:r>
                      <a:endParaRPr sz="1000" dirty="0"/>
                    </a:p>
                  </a:txBody>
                  <a:tcPr marL="91425" marR="91425" marT="91425" marB="91425"/>
                </a:tc>
                <a:tc>
                  <a:txBody>
                    <a:bodyPr/>
                    <a:lstStyle/>
                    <a:p>
                      <a:pPr marL="0" lvl="0" indent="0" algn="ctr" rtl="0">
                        <a:spcBef>
                          <a:spcPts val="0"/>
                        </a:spcBef>
                        <a:spcAft>
                          <a:spcPts val="0"/>
                        </a:spcAft>
                        <a:buNone/>
                      </a:pPr>
                      <a:r>
                        <a:rPr lang="en-US" sz="1000" dirty="0"/>
                        <a:t>380</a:t>
                      </a:r>
                      <a:endParaRPr sz="1000" dirty="0"/>
                    </a:p>
                  </a:txBody>
                  <a:tcPr marL="91425" marR="91425" marT="91425" marB="91425"/>
                </a:tc>
                <a:tc>
                  <a:txBody>
                    <a:bodyPr/>
                    <a:lstStyle/>
                    <a:p>
                      <a:pPr marL="0" lvl="0" indent="0" algn="ctr" rtl="0">
                        <a:spcBef>
                          <a:spcPts val="0"/>
                        </a:spcBef>
                        <a:spcAft>
                          <a:spcPts val="0"/>
                        </a:spcAft>
                        <a:buNone/>
                      </a:pPr>
                      <a:r>
                        <a:rPr lang="en-US" sz="1000" dirty="0">
                          <a:solidFill>
                            <a:srgbClr val="FF0000"/>
                          </a:solidFill>
                        </a:rPr>
                        <a:t>80%</a:t>
                      </a:r>
                      <a:endParaRPr sz="1000" dirty="0">
                        <a:solidFill>
                          <a:srgbClr val="FF0000"/>
                        </a:solidFill>
                      </a:endParaRPr>
                    </a:p>
                  </a:txBody>
                  <a:tcPr marL="91425" marR="91425" marT="91425" marB="91425"/>
                </a:tc>
                <a:extLst>
                  <a:ext uri="{0D108BD9-81ED-4DB2-BD59-A6C34878D82A}">
                    <a16:rowId xmlns:a16="http://schemas.microsoft.com/office/drawing/2014/main" val="10003"/>
                  </a:ext>
                </a:extLst>
              </a:tr>
              <a:tr h="409294">
                <a:tc>
                  <a:txBody>
                    <a:bodyPr/>
                    <a:lstStyle/>
                    <a:p>
                      <a:pPr marL="0" lvl="0" indent="0" algn="ctr" rtl="0">
                        <a:spcBef>
                          <a:spcPts val="0"/>
                        </a:spcBef>
                        <a:spcAft>
                          <a:spcPts val="0"/>
                        </a:spcAft>
                        <a:buNone/>
                      </a:pPr>
                      <a:r>
                        <a:rPr lang="en-US" sz="1000" dirty="0"/>
                        <a:t>Which colors do you like?</a:t>
                      </a:r>
                      <a:endParaRPr sz="1000" dirty="0"/>
                    </a:p>
                  </a:txBody>
                  <a:tcPr marL="91425" marR="91425" marT="91425" marB="91425"/>
                </a:tc>
                <a:tc>
                  <a:txBody>
                    <a:bodyPr/>
                    <a:lstStyle/>
                    <a:p>
                      <a:pPr marL="0" lvl="0" indent="0" algn="ctr" rtl="0">
                        <a:spcBef>
                          <a:spcPts val="0"/>
                        </a:spcBef>
                        <a:spcAft>
                          <a:spcPts val="0"/>
                        </a:spcAft>
                        <a:buNone/>
                      </a:pPr>
                      <a:r>
                        <a:rPr lang="en-US" sz="1000" dirty="0"/>
                        <a:t>361</a:t>
                      </a:r>
                      <a:endParaRPr sz="1000" dirty="0"/>
                    </a:p>
                  </a:txBody>
                  <a:tcPr marL="91425" marR="91425" marT="91425" marB="91425"/>
                </a:tc>
                <a:tc>
                  <a:txBody>
                    <a:bodyPr/>
                    <a:lstStyle/>
                    <a:p>
                      <a:pPr marL="0" lvl="0" indent="0" algn="ctr" rtl="0">
                        <a:spcBef>
                          <a:spcPts val="0"/>
                        </a:spcBef>
                        <a:spcAft>
                          <a:spcPts val="0"/>
                        </a:spcAft>
                        <a:buNone/>
                      </a:pPr>
                      <a:r>
                        <a:rPr lang="en-US" sz="1000" dirty="0"/>
                        <a:t>95 %</a:t>
                      </a:r>
                      <a:endParaRPr sz="1000" dirty="0"/>
                    </a:p>
                  </a:txBody>
                  <a:tcPr marL="91425" marR="91425" marT="91425" marB="91425"/>
                </a:tc>
                <a:extLst>
                  <a:ext uri="{0D108BD9-81ED-4DB2-BD59-A6C34878D82A}">
                    <a16:rowId xmlns:a16="http://schemas.microsoft.com/office/drawing/2014/main" val="10004"/>
                  </a:ext>
                </a:extLst>
              </a:tr>
              <a:tr h="409294">
                <a:tc>
                  <a:txBody>
                    <a:bodyPr/>
                    <a:lstStyle/>
                    <a:p>
                      <a:pPr marL="0" lvl="0" indent="0" algn="ctr">
                        <a:spcBef>
                          <a:spcPts val="0"/>
                        </a:spcBef>
                        <a:spcAft>
                          <a:spcPts val="0"/>
                        </a:spcAft>
                        <a:buNone/>
                      </a:pPr>
                      <a:r>
                        <a:rPr lang="en-US" sz="1000" dirty="0"/>
                        <a:t>When was your last eye exam?</a:t>
                      </a:r>
                      <a:endParaRPr sz="1000" dirty="0"/>
                    </a:p>
                  </a:txBody>
                  <a:tcPr marL="91425" marR="91425" marT="91425" marB="91425"/>
                </a:tc>
                <a:tc>
                  <a:txBody>
                    <a:bodyPr/>
                    <a:lstStyle/>
                    <a:p>
                      <a:pPr marL="0" lvl="0" indent="0" algn="ctr">
                        <a:spcBef>
                          <a:spcPts val="0"/>
                        </a:spcBef>
                        <a:spcAft>
                          <a:spcPts val="0"/>
                        </a:spcAft>
                        <a:buNone/>
                      </a:pPr>
                      <a:r>
                        <a:rPr lang="en-US" sz="1000" dirty="0"/>
                        <a:t>270</a:t>
                      </a:r>
                      <a:endParaRPr sz="1000" dirty="0"/>
                    </a:p>
                  </a:txBody>
                  <a:tcPr marL="91425" marR="91425" marT="91425" marB="91425"/>
                </a:tc>
                <a:tc>
                  <a:txBody>
                    <a:bodyPr/>
                    <a:lstStyle/>
                    <a:p>
                      <a:pPr marL="0" lvl="0" indent="0" algn="ctr">
                        <a:spcBef>
                          <a:spcPts val="0"/>
                        </a:spcBef>
                        <a:spcAft>
                          <a:spcPts val="0"/>
                        </a:spcAft>
                        <a:buNone/>
                      </a:pPr>
                      <a:r>
                        <a:rPr lang="en-US" sz="1000" b="1" dirty="0">
                          <a:solidFill>
                            <a:srgbClr val="FF0000"/>
                          </a:solidFill>
                        </a:rPr>
                        <a:t>75%</a:t>
                      </a:r>
                      <a:endParaRPr sz="1000" b="1" dirty="0">
                        <a:solidFill>
                          <a:srgbClr val="FF0000"/>
                        </a:solidFill>
                      </a:endParaRPr>
                    </a:p>
                  </a:txBody>
                  <a:tcPr marL="91425" marR="91425" marT="91425" marB="91425"/>
                </a:tc>
                <a:extLst>
                  <a:ext uri="{0D108BD9-81ED-4DB2-BD59-A6C34878D82A}">
                    <a16:rowId xmlns:a16="http://schemas.microsoft.com/office/drawing/2014/main" val="91111083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algn="ctr"/>
            <a:r>
              <a:rPr lang="en" sz="4800" dirty="0">
                <a:solidFill>
                  <a:schemeClr val="lt1"/>
                </a:solidFill>
                <a:latin typeface="Roboto Black"/>
                <a:ea typeface="Roboto Black"/>
                <a:cs typeface="Roboto Black"/>
                <a:sym typeface="Roboto Black"/>
              </a:rPr>
              <a:t>Conversion Rate</a:t>
            </a:r>
            <a:endParaRPr lang="en" sz="4800" dirty="0">
              <a:solidFill>
                <a:schemeClr val="lt1"/>
              </a:solidFill>
              <a:latin typeface="Roboto Black"/>
              <a:ea typeface="Roboto Black"/>
              <a:cs typeface="Roboto Black"/>
            </a:endParaRPr>
          </a:p>
        </p:txBody>
      </p:sp>
    </p:spTree>
    <p:extLst>
      <p:ext uri="{BB962C8B-B14F-4D97-AF65-F5344CB8AC3E}">
        <p14:creationId xmlns:p14="http://schemas.microsoft.com/office/powerpoint/2010/main" val="6939136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5969" y="292625"/>
            <a:ext cx="4920149"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2. What is the conversion rate of the Usage Funnel?</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29763"/>
            <a:ext cx="3963768" cy="5010843"/>
          </a:xfrm>
          <a:prstGeom prst="rect">
            <a:avLst/>
          </a:prstGeom>
          <a:solidFill>
            <a:schemeClr val="tx1">
              <a:lumMod val="75000"/>
              <a:lumOff val="25000"/>
            </a:schemeClr>
          </a:solidFill>
          <a:ln>
            <a:noFill/>
          </a:ln>
        </p:spPr>
        <p:txBody>
          <a:bodyPr spcFirstLastPara="1" wrap="square" lIns="91425" tIns="91425" rIns="91425" bIns="91425" anchor="t" anchorCtr="0">
            <a:noAutofit/>
          </a:bodyPr>
          <a:lstStyle/>
          <a:p>
            <a:r>
              <a:rPr lang="en" sz="800" dirty="0">
                <a:solidFill>
                  <a:srgbClr val="B3CCFF"/>
                </a:solidFill>
                <a:latin typeface="Calibri"/>
                <a:cs typeface="Courier New"/>
                <a:sym typeface="Courier New"/>
              </a:rPr>
              <a:t>WITH</a:t>
            </a:r>
            <a:r>
              <a:rPr lang="en" sz="800" dirty="0">
                <a:solidFill>
                  <a:srgbClr val="FFFFFF"/>
                </a:solidFill>
                <a:latin typeface="Calibri"/>
                <a:cs typeface="Courier New"/>
                <a:sym typeface="Courier New"/>
              </a:rPr>
              <a:t> funnel </a:t>
            </a:r>
            <a:r>
              <a:rPr lang="en" sz="800" dirty="0">
                <a:solidFill>
                  <a:srgbClr val="B3CCFF"/>
                </a:solidFill>
                <a:latin typeface="Calibri"/>
                <a:cs typeface="Courier New"/>
                <a:sym typeface="Courier New"/>
              </a:rPr>
              <a:t>AS</a:t>
            </a:r>
            <a:r>
              <a:rPr lang="en" sz="800" dirty="0">
                <a:solidFill>
                  <a:srgbClr val="FFFFFF"/>
                </a:solidFill>
                <a:latin typeface="Calibri"/>
                <a:cs typeface="Courier New"/>
                <a:sym typeface="Courier New"/>
              </a:rPr>
              <a:t> </a:t>
            </a:r>
            <a:r>
              <a:rPr lang="en" sz="800" dirty="0">
                <a:solidFill>
                  <a:srgbClr val="EA6C8B"/>
                </a:solidFill>
                <a:latin typeface="Calibri"/>
                <a:cs typeface="Courier New"/>
                <a:sym typeface="Courier New"/>
              </a:rPr>
              <a:t>(</a:t>
            </a:r>
            <a:endParaRPr lang="en-US" sz="800">
              <a:latin typeface="Calibri"/>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SELECT</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DISTINCT</a:t>
            </a:r>
            <a:endParaRPr lang="en" sz="800">
              <a:latin typeface="Calibri"/>
            </a:endParaRPr>
          </a:p>
          <a:p>
            <a:r>
              <a:rPr lang="en" sz="800" dirty="0">
                <a:solidFill>
                  <a:srgbClr val="FFFFFF"/>
                </a:solidFill>
                <a:latin typeface="Calibri"/>
                <a:cs typeface="Courier New"/>
                <a:sym typeface="Courier New"/>
              </a:rPr>
              <a:t>        </a:t>
            </a:r>
            <a:r>
              <a:rPr lang="en" sz="800" err="1">
                <a:solidFill>
                  <a:srgbClr val="FFFFFF"/>
                </a:solidFill>
                <a:latin typeface="Calibri"/>
                <a:cs typeface="Courier New"/>
                <a:sym typeface="Courier New"/>
              </a:rPr>
              <a:t>q.user_id</a:t>
            </a:r>
            <a:r>
              <a:rPr lang="en" sz="800" dirty="0">
                <a:solidFill>
                  <a:srgbClr val="FFFFFF"/>
                </a:solidFill>
                <a:latin typeface="Calibri"/>
                <a:cs typeface="Courier New"/>
                <a:sym typeface="Courier New"/>
              </a:rPr>
              <a:t>,</a:t>
            </a:r>
            <a:endParaRPr lang="en" sz="800">
              <a:latin typeface="Calibri"/>
            </a:endParaRPr>
          </a:p>
          <a:p>
            <a:r>
              <a:rPr lang="en" sz="800" dirty="0">
                <a:solidFill>
                  <a:srgbClr val="FFFFFF"/>
                </a:solidFill>
                <a:latin typeface="Calibri"/>
                <a:cs typeface="Courier New"/>
                <a:sym typeface="Courier New"/>
              </a:rPr>
              <a:t>        </a:t>
            </a:r>
            <a:r>
              <a:rPr lang="en" sz="800" err="1">
                <a:solidFill>
                  <a:srgbClr val="FFFFFF"/>
                </a:solidFill>
                <a:latin typeface="Calibri"/>
                <a:cs typeface="Courier New"/>
                <a:sym typeface="Courier New"/>
              </a:rPr>
              <a:t>h.user_id</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IS</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NOT</a:t>
            </a:r>
            <a:r>
              <a:rPr lang="en" sz="800" dirty="0">
                <a:solidFill>
                  <a:srgbClr val="FFFFFF"/>
                </a:solidFill>
                <a:latin typeface="Calibri"/>
                <a:cs typeface="Courier New"/>
                <a:sym typeface="Courier New"/>
              </a:rPr>
              <a:t> </a:t>
            </a:r>
            <a:r>
              <a:rPr lang="en" sz="800" dirty="0">
                <a:solidFill>
                  <a:srgbClr val="CC7BC2"/>
                </a:solidFill>
                <a:latin typeface="Calibri"/>
                <a:cs typeface="Courier New"/>
                <a:sym typeface="Courier New"/>
              </a:rPr>
              <a:t>NULL</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AS</a:t>
            </a:r>
            <a:r>
              <a:rPr lang="en" sz="800" dirty="0">
                <a:solidFill>
                  <a:srgbClr val="FFFFFF"/>
                </a:solidFill>
                <a:latin typeface="Calibri"/>
                <a:cs typeface="Courier New"/>
                <a:sym typeface="Courier New"/>
              </a:rPr>
              <a:t> </a:t>
            </a:r>
            <a:r>
              <a:rPr lang="en" sz="800" dirty="0">
                <a:solidFill>
                  <a:srgbClr val="FFE083"/>
                </a:solidFill>
                <a:latin typeface="Calibri"/>
                <a:cs typeface="Courier New"/>
                <a:sym typeface="Courier New"/>
              </a:rPr>
              <a:t>'</a:t>
            </a:r>
            <a:r>
              <a:rPr lang="en" sz="800" err="1">
                <a:solidFill>
                  <a:srgbClr val="FFE083"/>
                </a:solidFill>
                <a:latin typeface="Calibri"/>
                <a:cs typeface="Courier New"/>
                <a:sym typeface="Courier New"/>
              </a:rPr>
              <a:t>is_home_try_on</a:t>
            </a:r>
            <a:r>
              <a:rPr lang="en" sz="800" dirty="0">
                <a:solidFill>
                  <a:srgbClr val="FFE083"/>
                </a:solidFill>
                <a:latin typeface="Calibri"/>
                <a:cs typeface="Courier New"/>
                <a:sym typeface="Courier New"/>
              </a:rPr>
              <a:t>'</a:t>
            </a:r>
            <a:r>
              <a:rPr lang="en" sz="800" dirty="0">
                <a:solidFill>
                  <a:srgbClr val="FFFFFF"/>
                </a:solidFill>
                <a:latin typeface="Calibri"/>
                <a:cs typeface="Courier New"/>
                <a:sym typeface="Courier New"/>
              </a:rPr>
              <a:t>,</a:t>
            </a:r>
            <a:endParaRPr lang="en" sz="800">
              <a:latin typeface="Calibri"/>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CASE</a:t>
            </a:r>
            <a:endParaRPr lang="en" sz="800">
              <a:latin typeface="Calibri"/>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WHEN</a:t>
            </a:r>
            <a:r>
              <a:rPr lang="en" sz="800" dirty="0">
                <a:solidFill>
                  <a:srgbClr val="FFFFFF"/>
                </a:solidFill>
                <a:latin typeface="Calibri"/>
                <a:cs typeface="Courier New"/>
                <a:sym typeface="Courier New"/>
              </a:rPr>
              <a:t> </a:t>
            </a:r>
            <a:r>
              <a:rPr lang="en" sz="800" err="1">
                <a:solidFill>
                  <a:srgbClr val="FFFFFF"/>
                </a:solidFill>
                <a:latin typeface="Calibri"/>
                <a:cs typeface="Courier New"/>
                <a:sym typeface="Courier New"/>
              </a:rPr>
              <a:t>h.number_of_pairs</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LIKE</a:t>
            </a:r>
            <a:r>
              <a:rPr lang="en" sz="800" dirty="0">
                <a:solidFill>
                  <a:srgbClr val="FFFFFF"/>
                </a:solidFill>
                <a:latin typeface="Calibri"/>
                <a:cs typeface="Courier New"/>
                <a:sym typeface="Courier New"/>
              </a:rPr>
              <a:t> </a:t>
            </a:r>
            <a:r>
              <a:rPr lang="en" sz="800" dirty="0">
                <a:solidFill>
                  <a:srgbClr val="FFE083"/>
                </a:solidFill>
                <a:latin typeface="Calibri"/>
                <a:cs typeface="Courier New"/>
                <a:sym typeface="Courier New"/>
              </a:rPr>
              <a:t>'3 pairs'</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THEN</a:t>
            </a:r>
            <a:r>
              <a:rPr lang="en" sz="800" dirty="0">
                <a:solidFill>
                  <a:srgbClr val="FFFFFF"/>
                </a:solidFill>
                <a:latin typeface="Calibri"/>
                <a:cs typeface="Courier New"/>
                <a:sym typeface="Courier New"/>
              </a:rPr>
              <a:t> </a:t>
            </a:r>
            <a:r>
              <a:rPr lang="en" sz="800" dirty="0">
                <a:solidFill>
                  <a:srgbClr val="FF8973"/>
                </a:solidFill>
                <a:latin typeface="Calibri"/>
                <a:cs typeface="Courier New"/>
                <a:sym typeface="Courier New"/>
              </a:rPr>
              <a:t>1</a:t>
            </a:r>
            <a:endParaRPr lang="en" sz="800">
              <a:latin typeface="Calibri"/>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WHEN</a:t>
            </a:r>
            <a:r>
              <a:rPr lang="en" sz="800" dirty="0">
                <a:solidFill>
                  <a:srgbClr val="FFFFFF"/>
                </a:solidFill>
                <a:latin typeface="Calibri"/>
                <a:cs typeface="Courier New"/>
                <a:sym typeface="Courier New"/>
              </a:rPr>
              <a:t> </a:t>
            </a:r>
            <a:r>
              <a:rPr lang="en" sz="800" err="1">
                <a:solidFill>
                  <a:srgbClr val="FFFFFF"/>
                </a:solidFill>
                <a:latin typeface="Calibri"/>
                <a:cs typeface="Courier New"/>
                <a:sym typeface="Courier New"/>
              </a:rPr>
              <a:t>h.number_of_pairs</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LIKE</a:t>
            </a:r>
            <a:r>
              <a:rPr lang="en" sz="800" dirty="0">
                <a:solidFill>
                  <a:srgbClr val="FFFFFF"/>
                </a:solidFill>
                <a:latin typeface="Calibri"/>
                <a:cs typeface="Courier New"/>
                <a:sym typeface="Courier New"/>
              </a:rPr>
              <a:t> </a:t>
            </a:r>
            <a:r>
              <a:rPr lang="en" sz="800" dirty="0">
                <a:solidFill>
                  <a:srgbClr val="FFE083"/>
                </a:solidFill>
                <a:latin typeface="Calibri"/>
                <a:cs typeface="Courier New"/>
                <a:sym typeface="Courier New"/>
              </a:rPr>
              <a:t>'5 pairs'</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THEN</a:t>
            </a:r>
            <a:r>
              <a:rPr lang="en" sz="800" dirty="0">
                <a:solidFill>
                  <a:srgbClr val="FFFFFF"/>
                </a:solidFill>
                <a:latin typeface="Calibri"/>
                <a:cs typeface="Courier New"/>
                <a:sym typeface="Courier New"/>
              </a:rPr>
              <a:t> </a:t>
            </a:r>
            <a:r>
              <a:rPr lang="en" sz="800" dirty="0">
                <a:solidFill>
                  <a:srgbClr val="FF8973"/>
                </a:solidFill>
                <a:latin typeface="Calibri"/>
                <a:cs typeface="Courier New"/>
                <a:sym typeface="Courier New"/>
              </a:rPr>
              <a:t>2</a:t>
            </a:r>
            <a:endParaRPr lang="en" sz="800">
              <a:latin typeface="Calibri"/>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WHEN</a:t>
            </a:r>
            <a:r>
              <a:rPr lang="en" sz="800" dirty="0">
                <a:solidFill>
                  <a:srgbClr val="FFFFFF"/>
                </a:solidFill>
                <a:latin typeface="Calibri"/>
                <a:cs typeface="Courier New"/>
                <a:sym typeface="Courier New"/>
              </a:rPr>
              <a:t> </a:t>
            </a:r>
            <a:r>
              <a:rPr lang="en" sz="800" err="1">
                <a:solidFill>
                  <a:srgbClr val="FFFFFF"/>
                </a:solidFill>
                <a:latin typeface="Calibri"/>
                <a:cs typeface="Courier New"/>
                <a:sym typeface="Courier New"/>
              </a:rPr>
              <a:t>h.number_of_pairs</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IS</a:t>
            </a:r>
            <a:r>
              <a:rPr lang="en" sz="800" dirty="0">
                <a:solidFill>
                  <a:srgbClr val="FFFFFF"/>
                </a:solidFill>
                <a:latin typeface="Calibri"/>
                <a:cs typeface="Courier New"/>
                <a:sym typeface="Courier New"/>
              </a:rPr>
              <a:t> </a:t>
            </a:r>
            <a:r>
              <a:rPr lang="en" sz="800" dirty="0">
                <a:solidFill>
                  <a:srgbClr val="CC7BC2"/>
                </a:solidFill>
                <a:latin typeface="Calibri"/>
                <a:cs typeface="Courier New"/>
                <a:sym typeface="Courier New"/>
              </a:rPr>
              <a:t>NULL</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THEN</a:t>
            </a:r>
            <a:r>
              <a:rPr lang="en" sz="800" dirty="0">
                <a:solidFill>
                  <a:srgbClr val="FFFFFF"/>
                </a:solidFill>
                <a:latin typeface="Calibri"/>
                <a:cs typeface="Courier New"/>
                <a:sym typeface="Courier New"/>
              </a:rPr>
              <a:t> </a:t>
            </a:r>
            <a:r>
              <a:rPr lang="en" sz="800" dirty="0">
                <a:solidFill>
                  <a:srgbClr val="FF8973"/>
                </a:solidFill>
                <a:latin typeface="Calibri"/>
                <a:cs typeface="Courier New"/>
                <a:sym typeface="Courier New"/>
              </a:rPr>
              <a:t>0</a:t>
            </a:r>
            <a:endParaRPr lang="en" sz="800">
              <a:latin typeface="Calibri"/>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ELSE</a:t>
            </a:r>
            <a:r>
              <a:rPr lang="en" sz="800" dirty="0">
                <a:solidFill>
                  <a:srgbClr val="FFFFFF"/>
                </a:solidFill>
                <a:latin typeface="Calibri"/>
                <a:cs typeface="Courier New"/>
                <a:sym typeface="Courier New"/>
              </a:rPr>
              <a:t> </a:t>
            </a:r>
            <a:r>
              <a:rPr lang="en" sz="800" dirty="0">
                <a:solidFill>
                  <a:srgbClr val="FF8973"/>
                </a:solidFill>
                <a:latin typeface="Calibri"/>
                <a:cs typeface="Courier New"/>
                <a:sym typeface="Courier New"/>
              </a:rPr>
              <a:t>0</a:t>
            </a:r>
            <a:endParaRPr lang="en" sz="800" dirty="0">
              <a:solidFill>
                <a:srgbClr val="FFFFFF"/>
              </a:solidFill>
              <a:latin typeface="Calibri"/>
              <a:cs typeface="Courier New"/>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END</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AS</a:t>
            </a:r>
            <a:r>
              <a:rPr lang="en" sz="800" dirty="0">
                <a:solidFill>
                  <a:srgbClr val="FFFFFF"/>
                </a:solidFill>
                <a:latin typeface="Calibri"/>
                <a:cs typeface="Courier New"/>
                <a:sym typeface="Courier New"/>
              </a:rPr>
              <a:t> </a:t>
            </a:r>
            <a:r>
              <a:rPr lang="en" sz="800" err="1">
                <a:solidFill>
                  <a:srgbClr val="FFFFFF"/>
                </a:solidFill>
                <a:latin typeface="Calibri"/>
                <a:cs typeface="Courier New"/>
                <a:sym typeface="Courier New"/>
              </a:rPr>
              <a:t>number_of_pairs</a:t>
            </a:r>
            <a:r>
              <a:rPr lang="en" sz="800" dirty="0">
                <a:solidFill>
                  <a:srgbClr val="FFFFFF"/>
                </a:solidFill>
                <a:latin typeface="Calibri"/>
                <a:cs typeface="Courier New"/>
                <a:sym typeface="Courier New"/>
              </a:rPr>
              <a:t>,</a:t>
            </a:r>
            <a:endParaRPr lang="en" sz="800">
              <a:latin typeface="Calibri"/>
            </a:endParaRPr>
          </a:p>
          <a:p>
            <a:r>
              <a:rPr lang="en" sz="800" dirty="0">
                <a:solidFill>
                  <a:srgbClr val="FFFFFF"/>
                </a:solidFill>
                <a:latin typeface="Calibri"/>
                <a:cs typeface="Courier New"/>
                <a:sym typeface="Courier New"/>
              </a:rPr>
              <a:t>        </a:t>
            </a:r>
            <a:r>
              <a:rPr lang="en" sz="800" err="1">
                <a:solidFill>
                  <a:srgbClr val="FFFFFF"/>
                </a:solidFill>
                <a:latin typeface="Calibri"/>
                <a:cs typeface="Courier New"/>
                <a:sym typeface="Courier New"/>
              </a:rPr>
              <a:t>p.user_id</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IS</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NOT</a:t>
            </a:r>
            <a:r>
              <a:rPr lang="en" sz="800" dirty="0">
                <a:solidFill>
                  <a:srgbClr val="FFFFFF"/>
                </a:solidFill>
                <a:latin typeface="Calibri"/>
                <a:cs typeface="Courier New"/>
                <a:sym typeface="Courier New"/>
              </a:rPr>
              <a:t> </a:t>
            </a:r>
            <a:r>
              <a:rPr lang="en" sz="800" dirty="0">
                <a:solidFill>
                  <a:srgbClr val="CC7BC2"/>
                </a:solidFill>
                <a:latin typeface="Calibri"/>
                <a:cs typeface="Courier New"/>
                <a:sym typeface="Courier New"/>
              </a:rPr>
              <a:t>NULL</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AS</a:t>
            </a:r>
            <a:r>
              <a:rPr lang="en" sz="800" dirty="0">
                <a:solidFill>
                  <a:srgbClr val="FFFFFF"/>
                </a:solidFill>
                <a:latin typeface="Calibri"/>
                <a:cs typeface="Courier New"/>
                <a:sym typeface="Courier New"/>
              </a:rPr>
              <a:t> </a:t>
            </a:r>
            <a:r>
              <a:rPr lang="en" sz="800" dirty="0">
                <a:solidFill>
                  <a:srgbClr val="FFE083"/>
                </a:solidFill>
                <a:latin typeface="Calibri"/>
                <a:cs typeface="Courier New"/>
                <a:sym typeface="Courier New"/>
              </a:rPr>
              <a:t>'</a:t>
            </a:r>
            <a:r>
              <a:rPr lang="en" sz="800" err="1">
                <a:solidFill>
                  <a:srgbClr val="FFE083"/>
                </a:solidFill>
                <a:latin typeface="Calibri"/>
                <a:cs typeface="Courier New"/>
                <a:sym typeface="Courier New"/>
              </a:rPr>
              <a:t>is_purchase</a:t>
            </a:r>
            <a:r>
              <a:rPr lang="en" sz="800" dirty="0">
                <a:solidFill>
                  <a:srgbClr val="FFE083"/>
                </a:solidFill>
                <a:latin typeface="Calibri"/>
                <a:cs typeface="Courier New"/>
                <a:sym typeface="Courier New"/>
              </a:rPr>
              <a:t>'</a:t>
            </a:r>
            <a:endParaRPr lang="en" sz="800">
              <a:latin typeface="Calibri"/>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FROM</a:t>
            </a:r>
            <a:r>
              <a:rPr lang="en" sz="800" dirty="0">
                <a:solidFill>
                  <a:srgbClr val="FFFFFF"/>
                </a:solidFill>
                <a:latin typeface="Calibri"/>
                <a:cs typeface="Courier New"/>
                <a:sym typeface="Courier New"/>
              </a:rPr>
              <a:t> quiz q</a:t>
            </a:r>
            <a:endParaRPr lang="en" sz="800">
              <a:latin typeface="Calibri"/>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LEFT</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JOIN</a:t>
            </a:r>
            <a:r>
              <a:rPr lang="en" sz="800" dirty="0">
                <a:solidFill>
                  <a:srgbClr val="FFFFFF"/>
                </a:solidFill>
                <a:latin typeface="Calibri"/>
                <a:cs typeface="Courier New"/>
                <a:sym typeface="Courier New"/>
              </a:rPr>
              <a:t> </a:t>
            </a:r>
            <a:r>
              <a:rPr lang="en" sz="800" err="1">
                <a:solidFill>
                  <a:srgbClr val="FFFFFF"/>
                </a:solidFill>
                <a:latin typeface="Calibri"/>
                <a:cs typeface="Courier New"/>
                <a:sym typeface="Courier New"/>
              </a:rPr>
              <a:t>home_try_on</a:t>
            </a:r>
            <a:r>
              <a:rPr lang="en" sz="800" dirty="0">
                <a:solidFill>
                  <a:srgbClr val="FFFFFF"/>
                </a:solidFill>
                <a:latin typeface="Calibri"/>
                <a:cs typeface="Courier New"/>
                <a:sym typeface="Courier New"/>
              </a:rPr>
              <a:t> h</a:t>
            </a:r>
            <a:endParaRPr lang="en" sz="800">
              <a:latin typeface="Calibri"/>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ON</a:t>
            </a:r>
            <a:r>
              <a:rPr lang="en" sz="800" dirty="0">
                <a:solidFill>
                  <a:srgbClr val="FFFFFF"/>
                </a:solidFill>
                <a:latin typeface="Calibri"/>
                <a:cs typeface="Courier New"/>
                <a:sym typeface="Courier New"/>
              </a:rPr>
              <a:t> </a:t>
            </a:r>
            <a:r>
              <a:rPr lang="en" sz="800" err="1">
                <a:solidFill>
                  <a:srgbClr val="FFFFFF"/>
                </a:solidFill>
                <a:latin typeface="Calibri"/>
                <a:cs typeface="Courier New"/>
                <a:sym typeface="Courier New"/>
              </a:rPr>
              <a:t>q.user_id</a:t>
            </a:r>
            <a:r>
              <a:rPr lang="en" sz="800" dirty="0">
                <a:solidFill>
                  <a:srgbClr val="FFFFFF"/>
                </a:solidFill>
                <a:latin typeface="Calibri"/>
                <a:cs typeface="Courier New"/>
                <a:sym typeface="Courier New"/>
              </a:rPr>
              <a:t> = </a:t>
            </a:r>
            <a:r>
              <a:rPr lang="en" sz="800" err="1">
                <a:solidFill>
                  <a:srgbClr val="FFFFFF"/>
                </a:solidFill>
                <a:latin typeface="Calibri"/>
                <a:cs typeface="Courier New"/>
                <a:sym typeface="Courier New"/>
              </a:rPr>
              <a:t>h.user_id</a:t>
            </a:r>
            <a:endParaRPr lang="en" sz="800">
              <a:latin typeface="Calibri"/>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LEFT</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JOIN</a:t>
            </a:r>
            <a:r>
              <a:rPr lang="en" sz="800" dirty="0">
                <a:solidFill>
                  <a:srgbClr val="FFFFFF"/>
                </a:solidFill>
                <a:latin typeface="Calibri"/>
                <a:cs typeface="Courier New"/>
                <a:sym typeface="Courier New"/>
              </a:rPr>
              <a:t> purchase p</a:t>
            </a:r>
            <a:endParaRPr lang="en" sz="800">
              <a:latin typeface="Calibri"/>
            </a:endParaRPr>
          </a:p>
          <a:p>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ON</a:t>
            </a:r>
            <a:r>
              <a:rPr lang="en" sz="800" dirty="0">
                <a:solidFill>
                  <a:srgbClr val="FFFFFF"/>
                </a:solidFill>
                <a:latin typeface="Calibri"/>
                <a:cs typeface="Courier New"/>
                <a:sym typeface="Courier New"/>
              </a:rPr>
              <a:t> </a:t>
            </a:r>
            <a:r>
              <a:rPr lang="en" sz="800" dirty="0" err="1">
                <a:solidFill>
                  <a:srgbClr val="FFFFFF"/>
                </a:solidFill>
                <a:latin typeface="Calibri"/>
                <a:cs typeface="Courier New"/>
                <a:sym typeface="Courier New"/>
              </a:rPr>
              <a:t>p.user_id</a:t>
            </a:r>
            <a:r>
              <a:rPr lang="en" sz="800" dirty="0">
                <a:solidFill>
                  <a:srgbClr val="FFFFFF"/>
                </a:solidFill>
                <a:latin typeface="Calibri"/>
                <a:cs typeface="Courier New"/>
                <a:sym typeface="Courier New"/>
              </a:rPr>
              <a:t> = </a:t>
            </a:r>
            <a:r>
              <a:rPr lang="en" sz="800" dirty="0" err="1">
                <a:solidFill>
                  <a:srgbClr val="FFFFFF"/>
                </a:solidFill>
                <a:latin typeface="Calibri"/>
                <a:cs typeface="Courier New"/>
                <a:sym typeface="Courier New"/>
              </a:rPr>
              <a:t>q.user_id</a:t>
            </a:r>
            <a:r>
              <a:rPr lang="en" sz="800" dirty="0">
                <a:solidFill>
                  <a:srgbClr val="EA6C8B"/>
                </a:solidFill>
                <a:latin typeface="Calibri"/>
                <a:cs typeface="Courier New"/>
                <a:sym typeface="Courier New"/>
              </a:rPr>
              <a:t>)</a:t>
            </a:r>
            <a:endParaRPr lang="en" sz="800" dirty="0">
              <a:latin typeface="Calibri"/>
            </a:endParaRPr>
          </a:p>
          <a:p>
            <a:r>
              <a:rPr lang="en" sz="800" dirty="0">
                <a:solidFill>
                  <a:srgbClr val="B3CCFF"/>
                </a:solidFill>
                <a:latin typeface="Calibri"/>
                <a:cs typeface="Courier New"/>
                <a:sym typeface="Courier New"/>
              </a:rPr>
              <a:t>SELECT</a:t>
            </a:r>
            <a:endParaRPr lang="en" sz="800" dirty="0">
              <a:latin typeface="Calibri"/>
            </a:endParaRPr>
          </a:p>
          <a:p>
            <a:r>
              <a:rPr lang="en" sz="800" dirty="0">
                <a:solidFill>
                  <a:srgbClr val="FFFFFF"/>
                </a:solidFill>
                <a:latin typeface="Calibri"/>
                <a:cs typeface="Courier New"/>
                <a:sym typeface="Courier New"/>
              </a:rPr>
              <a:t>    </a:t>
            </a:r>
            <a:r>
              <a:rPr lang="en" sz="800" dirty="0">
                <a:solidFill>
                  <a:srgbClr val="EA6C8B"/>
                </a:solidFill>
                <a:latin typeface="Calibri"/>
                <a:cs typeface="Courier New"/>
                <a:sym typeface="Courier New"/>
              </a:rPr>
              <a:t>(</a:t>
            </a:r>
            <a:r>
              <a:rPr lang="en" sz="800" dirty="0">
                <a:solidFill>
                  <a:srgbClr val="B3CCFF"/>
                </a:solidFill>
                <a:latin typeface="Calibri"/>
                <a:cs typeface="Courier New"/>
                <a:sym typeface="Courier New"/>
              </a:rPr>
              <a:t>SELECT</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COUNT</a:t>
            </a:r>
            <a:r>
              <a:rPr lang="en" sz="800" dirty="0">
                <a:solidFill>
                  <a:srgbClr val="EA6C8B"/>
                </a:solidFill>
                <a:latin typeface="Calibri"/>
                <a:cs typeface="Courier New"/>
                <a:sym typeface="Courier New"/>
              </a:rPr>
              <a:t>(</a:t>
            </a:r>
            <a:r>
              <a:rPr lang="en" sz="800" dirty="0">
                <a:solidFill>
                  <a:srgbClr val="B3CCFF"/>
                </a:solidFill>
                <a:latin typeface="Calibri"/>
                <a:cs typeface="Courier New"/>
                <a:sym typeface="Courier New"/>
              </a:rPr>
              <a:t>DISTINCT</a:t>
            </a:r>
            <a:r>
              <a:rPr lang="en" sz="800" dirty="0">
                <a:solidFill>
                  <a:srgbClr val="FFFFFF"/>
                </a:solidFill>
                <a:latin typeface="Calibri"/>
                <a:cs typeface="Courier New"/>
                <a:sym typeface="Courier New"/>
              </a:rPr>
              <a:t> </a:t>
            </a:r>
            <a:r>
              <a:rPr lang="en" sz="800" dirty="0" err="1">
                <a:solidFill>
                  <a:srgbClr val="FFFFFF"/>
                </a:solidFill>
                <a:latin typeface="Calibri"/>
                <a:cs typeface="Courier New"/>
                <a:sym typeface="Courier New"/>
              </a:rPr>
              <a:t>user_id</a:t>
            </a:r>
            <a:r>
              <a:rPr lang="en" sz="800" dirty="0">
                <a:solidFill>
                  <a:srgbClr val="EA6C8B"/>
                </a:solidFill>
                <a:latin typeface="Calibri"/>
                <a:cs typeface="Courier New"/>
                <a:sym typeface="Courier New"/>
              </a:rPr>
              <a:t>)</a:t>
            </a:r>
            <a:r>
              <a:rPr lang="en" sz="800" dirty="0">
                <a:solidFill>
                  <a:srgbClr val="FFFFFF"/>
                </a:solidFill>
                <a:latin typeface="Calibri"/>
                <a:cs typeface="Courier New"/>
                <a:sym typeface="Courier New"/>
              </a:rPr>
              <a:t> </a:t>
            </a:r>
            <a:r>
              <a:rPr lang="en" sz="800" dirty="0">
                <a:solidFill>
                  <a:srgbClr val="B3CCFF"/>
                </a:solidFill>
                <a:latin typeface="Calibri"/>
                <a:cs typeface="Courier New"/>
                <a:sym typeface="Courier New"/>
              </a:rPr>
              <a:t>FROM</a:t>
            </a:r>
            <a:r>
              <a:rPr lang="en" sz="800" dirty="0">
                <a:solidFill>
                  <a:srgbClr val="FFFFFF"/>
                </a:solidFill>
                <a:latin typeface="Calibri"/>
                <a:cs typeface="Courier New"/>
                <a:sym typeface="Courier New"/>
              </a:rPr>
              <a:t> funnel</a:t>
            </a:r>
            <a:r>
              <a:rPr lang="en" sz="800" dirty="0">
                <a:solidFill>
                  <a:srgbClr val="EA6C8B"/>
                </a:solidFill>
                <a:latin typeface="Calibri"/>
                <a:cs typeface="Courier New"/>
                <a:sym typeface="Courier New"/>
              </a:rPr>
              <a:t>)</a:t>
            </a:r>
            <a:r>
              <a:rPr lang="en" sz="1100" dirty="0">
                <a:solidFill>
                  <a:srgbClr val="FFFFFF"/>
                </a:solidFill>
                <a:latin typeface="Consolas"/>
                <a:cs typeface="Courier New"/>
                <a:sym typeface="Courier New"/>
              </a:rPr>
              <a:t> </a:t>
            </a:r>
            <a:r>
              <a:rPr lang="en" sz="800" dirty="0">
                <a:solidFill>
                  <a:srgbClr val="B3CCFF"/>
                </a:solidFill>
                <a:latin typeface="Calibri"/>
                <a:cs typeface="Courier New"/>
                <a:sym typeface="Courier New"/>
              </a:rPr>
              <a:t>AS</a:t>
            </a:r>
            <a:r>
              <a:rPr lang="en" sz="800" dirty="0">
                <a:solidFill>
                  <a:srgbClr val="FFFFFF"/>
                </a:solidFill>
                <a:latin typeface="Calibri"/>
                <a:cs typeface="Courier New"/>
                <a:sym typeface="Courier New"/>
              </a:rPr>
              <a:t> </a:t>
            </a:r>
            <a:r>
              <a:rPr lang="en" sz="800" dirty="0" err="1">
                <a:solidFill>
                  <a:srgbClr val="FFFFFF"/>
                </a:solidFill>
                <a:latin typeface="Calibri"/>
                <a:cs typeface="Courier New"/>
                <a:sym typeface="Courier New"/>
              </a:rPr>
              <a:t>total_quiz_takers</a:t>
            </a:r>
            <a:r>
              <a:rPr lang="en" sz="800" dirty="0">
                <a:solidFill>
                  <a:srgbClr val="FFFFFF"/>
                </a:solidFill>
                <a:latin typeface="Calibri"/>
                <a:cs typeface="Courier New"/>
                <a:sym typeface="Courier New"/>
              </a:rPr>
              <a:t>,</a:t>
            </a:r>
            <a:endParaRPr lang="en" sz="800" dirty="0">
              <a:latin typeface="Calibri"/>
            </a:endParaRPr>
          </a:p>
          <a:p>
            <a:r>
              <a:rPr lang="en" sz="800" dirty="0">
                <a:solidFill>
                  <a:srgbClr val="FFFFFF"/>
                </a:solidFill>
                <a:latin typeface="Calibri"/>
                <a:cs typeface="Courier New"/>
                <a:sym typeface="Courier New"/>
              </a:rPr>
              <a:t>    </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SELECT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COUNT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DISTINCT</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user_id</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FROM</a:t>
            </a:r>
            <a:r>
              <a:rPr lang="en" sz="800" dirty="0">
                <a:solidFill>
                  <a:srgbClr val="FFFFFF"/>
                </a:solidFill>
                <a:latin typeface="Calibri"/>
                <a:ea typeface="Courier New"/>
                <a:cs typeface="Courier New"/>
                <a:sym typeface="Courier New"/>
              </a:rPr>
              <a:t> funnel </a:t>
            </a:r>
            <a:r>
              <a:rPr lang="en" sz="800" dirty="0">
                <a:solidFill>
                  <a:srgbClr val="B3CCFF"/>
                </a:solidFill>
                <a:latin typeface="Calibri"/>
                <a:ea typeface="Courier New"/>
                <a:cs typeface="Courier New"/>
                <a:sym typeface="Courier New"/>
              </a:rPr>
              <a:t>WHERE</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is_home_try_on</a:t>
            </a:r>
            <a:r>
              <a:rPr lang="en" sz="800" dirty="0">
                <a:solidFill>
                  <a:srgbClr val="FFFFFF"/>
                </a:solidFill>
                <a:latin typeface="Calibri"/>
                <a:ea typeface="Courier New"/>
                <a:cs typeface="Courier New"/>
                <a:sym typeface="Courier New"/>
              </a:rPr>
              <a:t> = </a:t>
            </a:r>
            <a:r>
              <a:rPr lang="en" sz="800" dirty="0">
                <a:solidFill>
                  <a:srgbClr val="FF8973"/>
                </a:solidFill>
                <a:latin typeface="Calibri"/>
                <a:ea typeface="Courier New"/>
                <a:cs typeface="Courier New"/>
                <a:sym typeface="Courier New"/>
              </a:rPr>
              <a:t>1</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AS</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total_home_try_on</a:t>
            </a:r>
            <a:r>
              <a:rPr lang="en" sz="800" dirty="0">
                <a:solidFill>
                  <a:srgbClr val="FFFFFF"/>
                </a:solidFill>
                <a:latin typeface="Calibri"/>
                <a:ea typeface="Courier New"/>
                <a:cs typeface="Courier New"/>
                <a:sym typeface="Courier New"/>
              </a:rPr>
              <a:t>,</a:t>
            </a:r>
            <a:endParaRPr lang="en-US" sz="800" dirty="0">
              <a:latin typeface="Calibri"/>
            </a:endParaRPr>
          </a:p>
          <a:p>
            <a:r>
              <a:rPr lang="en" sz="800" dirty="0">
                <a:solidFill>
                  <a:srgbClr val="FFFFFF"/>
                </a:solidFill>
                <a:latin typeface="Calibri"/>
                <a:ea typeface="Courier New"/>
                <a:cs typeface="Courier New"/>
                <a:sym typeface="Courier New"/>
              </a:rPr>
              <a:t>    </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SELECT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COUNT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DISTINCT</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user_id</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FROM</a:t>
            </a:r>
            <a:r>
              <a:rPr lang="en" sz="800" dirty="0">
                <a:solidFill>
                  <a:srgbClr val="FFFFFF"/>
                </a:solidFill>
                <a:latin typeface="Calibri"/>
                <a:ea typeface="Courier New"/>
                <a:cs typeface="Courier New"/>
                <a:sym typeface="Courier New"/>
              </a:rPr>
              <a:t> funnel </a:t>
            </a:r>
            <a:r>
              <a:rPr lang="en" sz="800" dirty="0">
                <a:solidFill>
                  <a:srgbClr val="B3CCFF"/>
                </a:solidFill>
                <a:latin typeface="Calibri"/>
                <a:ea typeface="Courier New"/>
                <a:cs typeface="Courier New"/>
                <a:sym typeface="Courier New"/>
              </a:rPr>
              <a:t>WHERE</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is_home_try_on</a:t>
            </a:r>
            <a:r>
              <a:rPr lang="en" sz="800" dirty="0">
                <a:solidFill>
                  <a:srgbClr val="FFFFFF"/>
                </a:solidFill>
                <a:latin typeface="Calibri"/>
                <a:ea typeface="Courier New"/>
                <a:cs typeface="Courier New"/>
                <a:sym typeface="Courier New"/>
              </a:rPr>
              <a:t> = </a:t>
            </a:r>
            <a:r>
              <a:rPr lang="en" sz="800" dirty="0">
                <a:solidFill>
                  <a:srgbClr val="FF8973"/>
                </a:solidFill>
                <a:latin typeface="Calibri"/>
                <a:ea typeface="Courier New"/>
                <a:cs typeface="Courier New"/>
                <a:sym typeface="Courier New"/>
              </a:rPr>
              <a:t>1</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AND</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is_purchase</a:t>
            </a:r>
            <a:r>
              <a:rPr lang="en" sz="800" dirty="0">
                <a:solidFill>
                  <a:srgbClr val="FFFFFF"/>
                </a:solidFill>
                <a:latin typeface="Calibri"/>
                <a:ea typeface="Courier New"/>
                <a:cs typeface="Courier New"/>
                <a:sym typeface="Courier New"/>
              </a:rPr>
              <a:t> = </a:t>
            </a:r>
            <a:r>
              <a:rPr lang="en" sz="800" dirty="0">
                <a:solidFill>
                  <a:srgbClr val="FF8973"/>
                </a:solidFill>
                <a:latin typeface="Calibri"/>
                <a:ea typeface="Courier New"/>
                <a:cs typeface="Courier New"/>
                <a:sym typeface="Courier New"/>
              </a:rPr>
              <a:t>1</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AS</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total_purchases</a:t>
            </a:r>
            <a:r>
              <a:rPr lang="en" sz="800" dirty="0">
                <a:solidFill>
                  <a:srgbClr val="FFFFFF"/>
                </a:solidFill>
                <a:latin typeface="Calibri"/>
                <a:ea typeface="Courier New"/>
                <a:cs typeface="Courier New"/>
                <a:sym typeface="Courier New"/>
              </a:rPr>
              <a:t>,</a:t>
            </a:r>
            <a:endParaRPr lang="en" sz="800" dirty="0">
              <a:latin typeface="Calibri"/>
            </a:endParaRPr>
          </a:p>
          <a:p>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CASE</a:t>
            </a:r>
            <a:endParaRPr lang="en" sz="800">
              <a:latin typeface="Calibri"/>
            </a:endParaRPr>
          </a:p>
          <a:p>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WHEN</a:t>
            </a:r>
            <a:r>
              <a:rPr lang="en" sz="800" dirty="0">
                <a:solidFill>
                  <a:srgbClr val="FFFFFF"/>
                </a:solidFill>
                <a:latin typeface="Calibri"/>
                <a:ea typeface="Courier New"/>
                <a:cs typeface="Courier New"/>
                <a:sym typeface="Courier New"/>
              </a:rPr>
              <a:t> </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SELECT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COUNT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DISTINCT</a:t>
            </a:r>
            <a:r>
              <a:rPr lang="en" sz="800" dirty="0">
                <a:solidFill>
                  <a:srgbClr val="FFFFFF"/>
                </a:solidFill>
                <a:latin typeface="Calibri"/>
                <a:ea typeface="Courier New"/>
                <a:cs typeface="Courier New"/>
                <a:sym typeface="Courier New"/>
              </a:rPr>
              <a:t> </a:t>
            </a:r>
            <a:r>
              <a:rPr lang="en" sz="800" err="1">
                <a:solidFill>
                  <a:srgbClr val="FFFFFF"/>
                </a:solidFill>
                <a:latin typeface="Calibri"/>
                <a:ea typeface="Courier New"/>
                <a:cs typeface="Courier New"/>
                <a:sym typeface="Courier New"/>
              </a:rPr>
              <a:t>user_id</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FROM</a:t>
            </a:r>
            <a:r>
              <a:rPr lang="en" sz="800" dirty="0">
                <a:solidFill>
                  <a:srgbClr val="FFFFFF"/>
                </a:solidFill>
                <a:latin typeface="Calibri"/>
                <a:ea typeface="Courier New"/>
                <a:cs typeface="Courier New"/>
                <a:sym typeface="Courier New"/>
              </a:rPr>
              <a:t> funnel</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&gt; </a:t>
            </a:r>
            <a:r>
              <a:rPr lang="en" sz="800" dirty="0">
                <a:solidFill>
                  <a:srgbClr val="FF8973"/>
                </a:solidFill>
                <a:latin typeface="Calibri"/>
                <a:ea typeface="Courier New"/>
                <a:cs typeface="Courier New"/>
                <a:sym typeface="Courier New"/>
              </a:rPr>
              <a:t>0</a:t>
            </a:r>
            <a:endParaRPr lang="en" sz="800">
              <a:latin typeface="Calibri"/>
            </a:endParaRPr>
          </a:p>
          <a:p>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THEN</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CAST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SELECT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COUNT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DISTINCT</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user_id</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FROM</a:t>
            </a:r>
            <a:r>
              <a:rPr lang="en" sz="800" dirty="0">
                <a:solidFill>
                  <a:srgbClr val="FFFFFF"/>
                </a:solidFill>
                <a:latin typeface="Calibri"/>
                <a:ea typeface="Courier New"/>
                <a:cs typeface="Courier New"/>
                <a:sym typeface="Courier New"/>
              </a:rPr>
              <a:t> funnel </a:t>
            </a:r>
            <a:endParaRPr lang="en" sz="800">
              <a:latin typeface="Calibri"/>
              <a:ea typeface="Courier New"/>
              <a:sym typeface="Courier New"/>
            </a:endParaRPr>
          </a:p>
          <a:p>
            <a:r>
              <a:rPr lang="en" sz="800" dirty="0">
                <a:solidFill>
                  <a:srgbClr val="B3CCFF"/>
                </a:solidFill>
                <a:latin typeface="Calibri"/>
                <a:ea typeface="Courier New"/>
                <a:cs typeface="Courier New"/>
                <a:sym typeface="Courier New"/>
              </a:rPr>
              <a:t>   WHERE</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is_home_try_on</a:t>
            </a:r>
            <a:r>
              <a:rPr lang="en" sz="800" dirty="0">
                <a:solidFill>
                  <a:srgbClr val="FFFFFF"/>
                </a:solidFill>
                <a:latin typeface="Calibri"/>
                <a:ea typeface="Courier New"/>
                <a:cs typeface="Courier New"/>
                <a:sym typeface="Courier New"/>
              </a:rPr>
              <a:t> = </a:t>
            </a:r>
            <a:r>
              <a:rPr lang="en" sz="800" dirty="0">
                <a:solidFill>
                  <a:srgbClr val="FF8973"/>
                </a:solidFill>
                <a:latin typeface="Calibri"/>
                <a:ea typeface="Courier New"/>
                <a:cs typeface="Courier New"/>
                <a:sym typeface="Courier New"/>
              </a:rPr>
              <a:t>1</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AS</a:t>
            </a:r>
            <a:r>
              <a:rPr lang="en" sz="800" dirty="0">
                <a:solidFill>
                  <a:srgbClr val="FFFFFF"/>
                </a:solidFill>
                <a:latin typeface="Calibri"/>
                <a:ea typeface="Courier New"/>
                <a:cs typeface="Courier New"/>
                <a:sym typeface="Courier New"/>
              </a:rPr>
              <a:t> FLOAT</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 </a:t>
            </a:r>
            <a:r>
              <a:rPr lang="en" sz="800" dirty="0">
                <a:solidFill>
                  <a:srgbClr val="B3CCFF"/>
                </a:solidFill>
                <a:latin typeface="Calibri"/>
                <a:ea typeface="Courier New"/>
                <a:cs typeface="Courier New"/>
                <a:sym typeface="Courier New"/>
              </a:rPr>
              <a:t>CAST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SELECT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COUNT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DISTINCT</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user_id</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   FROM</a:t>
            </a:r>
            <a:r>
              <a:rPr lang="en" sz="800" dirty="0">
                <a:solidFill>
                  <a:srgbClr val="FFFFFF"/>
                </a:solidFill>
                <a:latin typeface="Calibri"/>
                <a:ea typeface="Courier New"/>
                <a:cs typeface="Courier New"/>
                <a:sym typeface="Courier New"/>
              </a:rPr>
              <a:t> funnel</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AS</a:t>
            </a:r>
            <a:r>
              <a:rPr lang="en" sz="800" dirty="0">
                <a:solidFill>
                  <a:srgbClr val="FFFFFF"/>
                </a:solidFill>
                <a:latin typeface="Calibri"/>
                <a:ea typeface="Courier New"/>
                <a:cs typeface="Courier New"/>
                <a:sym typeface="Courier New"/>
              </a:rPr>
              <a:t> FLOAT</a:t>
            </a:r>
            <a:r>
              <a:rPr lang="en" sz="800" dirty="0">
                <a:solidFill>
                  <a:srgbClr val="EA6C8B"/>
                </a:solidFill>
                <a:latin typeface="Calibri"/>
                <a:ea typeface="Courier New"/>
                <a:cs typeface="Courier New"/>
                <a:sym typeface="Courier New"/>
              </a:rPr>
              <a:t>)</a:t>
            </a:r>
            <a:endParaRPr lang="en" sz="800">
              <a:latin typeface="Calibri"/>
            </a:endParaRPr>
          </a:p>
          <a:p>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ELSE</a:t>
            </a:r>
            <a:r>
              <a:rPr lang="en" sz="800" dirty="0">
                <a:solidFill>
                  <a:srgbClr val="FFFFFF"/>
                </a:solidFill>
                <a:latin typeface="Calibri"/>
                <a:ea typeface="Courier New"/>
                <a:cs typeface="Courier New"/>
                <a:sym typeface="Courier New"/>
              </a:rPr>
              <a:t> </a:t>
            </a:r>
            <a:r>
              <a:rPr lang="en" sz="800" dirty="0">
                <a:solidFill>
                  <a:srgbClr val="FF8973"/>
                </a:solidFill>
                <a:latin typeface="Calibri"/>
                <a:ea typeface="Courier New"/>
                <a:cs typeface="Courier New"/>
                <a:sym typeface="Courier New"/>
              </a:rPr>
              <a:t>0</a:t>
            </a:r>
            <a:endParaRPr lang="en" sz="800">
              <a:latin typeface="Calibri"/>
            </a:endParaRPr>
          </a:p>
          <a:p>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END</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AS</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quiz_to_home_try_on_conversion_rate</a:t>
            </a:r>
            <a:r>
              <a:rPr lang="en" sz="800" dirty="0">
                <a:solidFill>
                  <a:srgbClr val="FFFFFF"/>
                </a:solidFill>
                <a:latin typeface="Calibri"/>
                <a:ea typeface="Courier New"/>
                <a:cs typeface="Courier New"/>
                <a:sym typeface="Courier New"/>
              </a:rPr>
              <a:t>,</a:t>
            </a:r>
            <a:endParaRPr lang="en" sz="800" dirty="0">
              <a:latin typeface="Calibri"/>
            </a:endParaRPr>
          </a:p>
          <a:p>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CASE</a:t>
            </a:r>
            <a:endParaRPr lang="en" sz="800">
              <a:latin typeface="Calibri"/>
            </a:endParaRPr>
          </a:p>
          <a:p>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WHEN</a:t>
            </a:r>
            <a:r>
              <a:rPr lang="en" sz="800" dirty="0">
                <a:solidFill>
                  <a:srgbClr val="FFFFFF"/>
                </a:solidFill>
                <a:latin typeface="Calibri"/>
                <a:ea typeface="Courier New"/>
                <a:cs typeface="Courier New"/>
                <a:sym typeface="Courier New"/>
              </a:rPr>
              <a:t> </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SELECT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COUNT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DISTINCT</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user_id</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FROM</a:t>
            </a:r>
            <a:r>
              <a:rPr lang="en" sz="800" dirty="0">
                <a:solidFill>
                  <a:srgbClr val="FFFFFF"/>
                </a:solidFill>
                <a:latin typeface="Calibri"/>
                <a:ea typeface="Courier New"/>
                <a:cs typeface="Courier New"/>
                <a:sym typeface="Courier New"/>
              </a:rPr>
              <a:t> funnel </a:t>
            </a:r>
            <a:r>
              <a:rPr lang="en" sz="800" dirty="0">
                <a:solidFill>
                  <a:srgbClr val="B3CCFF"/>
                </a:solidFill>
                <a:latin typeface="Calibri"/>
                <a:ea typeface="Courier New"/>
                <a:cs typeface="Courier New"/>
                <a:sym typeface="Courier New"/>
              </a:rPr>
              <a:t>WHERE</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is_home_try_on</a:t>
            </a:r>
            <a:r>
              <a:rPr lang="en" sz="800" dirty="0">
                <a:solidFill>
                  <a:srgbClr val="FFFFFF"/>
                </a:solidFill>
                <a:latin typeface="Calibri"/>
                <a:ea typeface="Courier New"/>
                <a:cs typeface="Courier New"/>
                <a:sym typeface="Courier New"/>
              </a:rPr>
              <a:t> = </a:t>
            </a:r>
            <a:r>
              <a:rPr lang="en" sz="800" dirty="0">
                <a:solidFill>
                  <a:srgbClr val="FF8973"/>
                </a:solidFill>
                <a:latin typeface="Calibri"/>
                <a:ea typeface="Courier New"/>
                <a:cs typeface="Courier New"/>
                <a:sym typeface="Courier New"/>
              </a:rPr>
              <a:t>1</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&gt; </a:t>
            </a:r>
            <a:r>
              <a:rPr lang="en" sz="800" dirty="0">
                <a:solidFill>
                  <a:srgbClr val="FF8973"/>
                </a:solidFill>
                <a:latin typeface="Calibri"/>
                <a:ea typeface="Courier New"/>
                <a:cs typeface="Courier New"/>
                <a:sym typeface="Courier New"/>
              </a:rPr>
              <a:t>0</a:t>
            </a:r>
            <a:endParaRPr sz="800">
              <a:latin typeface="Calibri"/>
            </a:endParaRPr>
          </a:p>
          <a:p>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THEN</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CAST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SELECT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COUNT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DISTINCT</a:t>
            </a:r>
            <a:r>
              <a:rPr lang="en" sz="800" dirty="0">
                <a:solidFill>
                  <a:srgbClr val="FFFFFF"/>
                </a:solidFill>
                <a:latin typeface="Calibri"/>
                <a:ea typeface="Courier New"/>
                <a:cs typeface="Courier New"/>
                <a:sym typeface="Courier New"/>
              </a:rPr>
              <a:t> </a:t>
            </a:r>
            <a:r>
              <a:rPr lang="en" sz="800" err="1">
                <a:solidFill>
                  <a:srgbClr val="FFFFFF"/>
                </a:solidFill>
                <a:latin typeface="Calibri"/>
                <a:ea typeface="Courier New"/>
                <a:cs typeface="Courier New"/>
                <a:sym typeface="Courier New"/>
              </a:rPr>
              <a:t>user_id</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FROM</a:t>
            </a:r>
            <a:r>
              <a:rPr lang="en" sz="800" dirty="0">
                <a:solidFill>
                  <a:srgbClr val="FFFFFF"/>
                </a:solidFill>
                <a:latin typeface="Calibri"/>
                <a:ea typeface="Courier New"/>
                <a:cs typeface="Courier New"/>
                <a:sym typeface="Courier New"/>
              </a:rPr>
              <a:t> funnel </a:t>
            </a:r>
            <a:r>
              <a:rPr lang="en" sz="800" dirty="0">
                <a:solidFill>
                  <a:srgbClr val="B3CCFF"/>
                </a:solidFill>
                <a:latin typeface="Calibri"/>
                <a:ea typeface="Courier New"/>
                <a:cs typeface="Courier New"/>
                <a:sym typeface="Courier New"/>
              </a:rPr>
              <a:t>WHERE</a:t>
            </a:r>
            <a:r>
              <a:rPr lang="en" sz="800" dirty="0">
                <a:solidFill>
                  <a:srgbClr val="FFFFFF"/>
                </a:solidFill>
                <a:latin typeface="Calibri"/>
                <a:ea typeface="Courier New"/>
                <a:cs typeface="Courier New"/>
                <a:sym typeface="Courier New"/>
              </a:rPr>
              <a:t> </a:t>
            </a:r>
            <a:r>
              <a:rPr lang="en" sz="800" err="1">
                <a:solidFill>
                  <a:srgbClr val="FFFFFF"/>
                </a:solidFill>
                <a:latin typeface="Calibri"/>
                <a:ea typeface="Courier New"/>
                <a:cs typeface="Courier New"/>
                <a:sym typeface="Courier New"/>
              </a:rPr>
              <a:t>is_home_try_on</a:t>
            </a:r>
            <a:r>
              <a:rPr lang="en" sz="800" dirty="0">
                <a:solidFill>
                  <a:srgbClr val="FFFFFF"/>
                </a:solidFill>
                <a:latin typeface="Calibri"/>
                <a:ea typeface="Courier New"/>
                <a:cs typeface="Courier New"/>
                <a:sym typeface="Courier New"/>
              </a:rPr>
              <a:t> = </a:t>
            </a:r>
            <a:r>
              <a:rPr lang="en" sz="800" dirty="0">
                <a:solidFill>
                  <a:srgbClr val="FF8973"/>
                </a:solidFill>
                <a:latin typeface="Calibri"/>
                <a:ea typeface="Courier New"/>
                <a:cs typeface="Courier New"/>
                <a:sym typeface="Courier New"/>
              </a:rPr>
              <a:t>1</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AND</a:t>
            </a:r>
            <a:r>
              <a:rPr lang="en" sz="800" dirty="0">
                <a:solidFill>
                  <a:srgbClr val="FFFFFF"/>
                </a:solidFill>
                <a:latin typeface="Calibri"/>
                <a:ea typeface="Courier New"/>
                <a:cs typeface="Courier New"/>
                <a:sym typeface="Courier New"/>
              </a:rPr>
              <a:t> </a:t>
            </a:r>
            <a:r>
              <a:rPr lang="en" sz="800" err="1">
                <a:solidFill>
                  <a:srgbClr val="FFFFFF"/>
                </a:solidFill>
                <a:latin typeface="Calibri"/>
                <a:ea typeface="Courier New"/>
                <a:cs typeface="Courier New"/>
                <a:sym typeface="Courier New"/>
              </a:rPr>
              <a:t>is_purchase</a:t>
            </a:r>
            <a:r>
              <a:rPr lang="en" sz="800" dirty="0">
                <a:solidFill>
                  <a:srgbClr val="FFFFFF"/>
                </a:solidFill>
                <a:latin typeface="Calibri"/>
                <a:ea typeface="Courier New"/>
                <a:cs typeface="Courier New"/>
                <a:sym typeface="Courier New"/>
              </a:rPr>
              <a:t> = </a:t>
            </a:r>
            <a:r>
              <a:rPr lang="en" sz="800" dirty="0">
                <a:solidFill>
                  <a:srgbClr val="FF8973"/>
                </a:solidFill>
                <a:latin typeface="Calibri"/>
                <a:ea typeface="Courier New"/>
                <a:cs typeface="Courier New"/>
                <a:sym typeface="Courier New"/>
              </a:rPr>
              <a:t>1</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AS</a:t>
            </a:r>
            <a:r>
              <a:rPr lang="en" sz="800" dirty="0">
                <a:solidFill>
                  <a:srgbClr val="FFFFFF"/>
                </a:solidFill>
                <a:latin typeface="Calibri"/>
                <a:ea typeface="Courier New"/>
                <a:cs typeface="Courier New"/>
                <a:sym typeface="Courier New"/>
              </a:rPr>
              <a:t> FLOAT</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 </a:t>
            </a:r>
            <a:r>
              <a:rPr lang="en" sz="800" dirty="0">
                <a:solidFill>
                  <a:srgbClr val="B3CCFF"/>
                </a:solidFill>
                <a:latin typeface="Calibri"/>
                <a:ea typeface="Courier New"/>
                <a:cs typeface="Courier New"/>
                <a:sym typeface="Courier New"/>
              </a:rPr>
              <a:t>CAST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SELECT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COUNT</a:t>
            </a:r>
            <a:r>
              <a:rPr lang="en" sz="800" dirty="0">
                <a:solidFill>
                  <a:srgbClr val="EA6C8B"/>
                </a:solidFill>
                <a:latin typeface="Calibri"/>
                <a:ea typeface="Courier New"/>
                <a:cs typeface="Courier New"/>
                <a:sym typeface="Courier New"/>
              </a:rPr>
              <a:t>(</a:t>
            </a:r>
            <a:r>
              <a:rPr lang="en" sz="800" dirty="0">
                <a:solidFill>
                  <a:srgbClr val="B3CCFF"/>
                </a:solidFill>
                <a:latin typeface="Calibri"/>
                <a:ea typeface="Courier New"/>
                <a:cs typeface="Courier New"/>
                <a:sym typeface="Courier New"/>
              </a:rPr>
              <a:t>DISTINCT</a:t>
            </a:r>
            <a:r>
              <a:rPr lang="en" sz="800" dirty="0">
                <a:solidFill>
                  <a:srgbClr val="FFFFFF"/>
                </a:solidFill>
                <a:latin typeface="Calibri"/>
                <a:ea typeface="Courier New"/>
                <a:cs typeface="Courier New"/>
                <a:sym typeface="Courier New"/>
              </a:rPr>
              <a:t> </a:t>
            </a:r>
            <a:r>
              <a:rPr lang="en" sz="800" err="1">
                <a:solidFill>
                  <a:srgbClr val="FFFFFF"/>
                </a:solidFill>
                <a:latin typeface="Calibri"/>
                <a:ea typeface="Courier New"/>
                <a:cs typeface="Courier New"/>
                <a:sym typeface="Courier New"/>
              </a:rPr>
              <a:t>user_id</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FROM</a:t>
            </a:r>
            <a:r>
              <a:rPr lang="en" sz="800" dirty="0">
                <a:solidFill>
                  <a:srgbClr val="FFFFFF"/>
                </a:solidFill>
                <a:latin typeface="Calibri"/>
                <a:ea typeface="Courier New"/>
                <a:cs typeface="Courier New"/>
                <a:sym typeface="Courier New"/>
              </a:rPr>
              <a:t> funnel </a:t>
            </a:r>
            <a:r>
              <a:rPr lang="en" sz="800" dirty="0">
                <a:solidFill>
                  <a:srgbClr val="B3CCFF"/>
                </a:solidFill>
                <a:latin typeface="Calibri"/>
                <a:ea typeface="Courier New"/>
                <a:cs typeface="Courier New"/>
                <a:sym typeface="Courier New"/>
              </a:rPr>
              <a:t>WHERE</a:t>
            </a:r>
            <a:r>
              <a:rPr lang="en" sz="800" dirty="0">
                <a:solidFill>
                  <a:srgbClr val="FFFFFF"/>
                </a:solidFill>
                <a:latin typeface="Calibri"/>
                <a:ea typeface="Courier New"/>
                <a:cs typeface="Courier New"/>
                <a:sym typeface="Courier New"/>
              </a:rPr>
              <a:t> </a:t>
            </a:r>
            <a:r>
              <a:rPr lang="en" sz="800" err="1">
                <a:solidFill>
                  <a:srgbClr val="FFFFFF"/>
                </a:solidFill>
                <a:latin typeface="Calibri"/>
                <a:ea typeface="Courier New"/>
                <a:cs typeface="Courier New"/>
                <a:sym typeface="Courier New"/>
              </a:rPr>
              <a:t>is_home_try_on</a:t>
            </a:r>
            <a:r>
              <a:rPr lang="en" sz="800" dirty="0">
                <a:solidFill>
                  <a:srgbClr val="FFFFFF"/>
                </a:solidFill>
                <a:latin typeface="Calibri"/>
                <a:ea typeface="Courier New"/>
                <a:cs typeface="Courier New"/>
                <a:sym typeface="Courier New"/>
              </a:rPr>
              <a:t> = </a:t>
            </a:r>
            <a:r>
              <a:rPr lang="en" sz="800" dirty="0">
                <a:solidFill>
                  <a:srgbClr val="FF8973"/>
                </a:solidFill>
                <a:latin typeface="Calibri"/>
                <a:ea typeface="Courier New"/>
                <a:cs typeface="Courier New"/>
                <a:sym typeface="Courier New"/>
              </a:rPr>
              <a:t>1</a:t>
            </a:r>
            <a:r>
              <a:rPr lang="en" sz="800" dirty="0">
                <a:solidFill>
                  <a:srgbClr val="EA6C8B"/>
                </a:solidFill>
                <a:latin typeface="Calibri"/>
                <a:ea typeface="Courier New"/>
                <a:cs typeface="Courier New"/>
                <a:sym typeface="Courier New"/>
              </a:rPr>
              <a:t>)</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AS</a:t>
            </a:r>
            <a:r>
              <a:rPr lang="en" sz="800" dirty="0">
                <a:solidFill>
                  <a:srgbClr val="FFFFFF"/>
                </a:solidFill>
                <a:latin typeface="Calibri"/>
                <a:ea typeface="Courier New"/>
                <a:cs typeface="Courier New"/>
                <a:sym typeface="Courier New"/>
              </a:rPr>
              <a:t> FLOAT</a:t>
            </a:r>
            <a:r>
              <a:rPr lang="en" sz="800" dirty="0">
                <a:solidFill>
                  <a:srgbClr val="EA6C8B"/>
                </a:solidFill>
                <a:latin typeface="Calibri"/>
                <a:ea typeface="Courier New"/>
                <a:cs typeface="Courier New"/>
                <a:sym typeface="Courier New"/>
              </a:rPr>
              <a:t>)</a:t>
            </a:r>
            <a:endParaRPr lang="en" sz="800">
              <a:latin typeface="Calibri"/>
            </a:endParaRPr>
          </a:p>
          <a:p>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ELSE</a:t>
            </a:r>
            <a:r>
              <a:rPr lang="en" sz="800" dirty="0">
                <a:solidFill>
                  <a:srgbClr val="FFFFFF"/>
                </a:solidFill>
                <a:latin typeface="Calibri"/>
                <a:ea typeface="Courier New"/>
                <a:cs typeface="Courier New"/>
                <a:sym typeface="Courier New"/>
              </a:rPr>
              <a:t> </a:t>
            </a:r>
            <a:r>
              <a:rPr lang="en" sz="800" dirty="0">
                <a:solidFill>
                  <a:srgbClr val="FF8973"/>
                </a:solidFill>
                <a:latin typeface="Calibri"/>
                <a:ea typeface="Courier New"/>
                <a:cs typeface="Courier New"/>
                <a:sym typeface="Courier New"/>
              </a:rPr>
              <a:t>0</a:t>
            </a:r>
            <a:endParaRPr sz="800">
              <a:latin typeface="Calibri"/>
            </a:endParaRPr>
          </a:p>
          <a:p>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END</a:t>
            </a:r>
            <a:r>
              <a:rPr lang="en" sz="800" dirty="0">
                <a:solidFill>
                  <a:srgbClr val="FFFFFF"/>
                </a:solidFill>
                <a:latin typeface="Calibri"/>
                <a:ea typeface="Courier New"/>
                <a:cs typeface="Courier New"/>
                <a:sym typeface="Courier New"/>
              </a:rPr>
              <a:t> </a:t>
            </a:r>
            <a:r>
              <a:rPr lang="en" sz="800" dirty="0">
                <a:solidFill>
                  <a:srgbClr val="B3CCFF"/>
                </a:solidFill>
                <a:latin typeface="Calibri"/>
                <a:ea typeface="Courier New"/>
                <a:cs typeface="Courier New"/>
                <a:sym typeface="Courier New"/>
              </a:rPr>
              <a:t>AS</a:t>
            </a:r>
            <a:r>
              <a:rPr lang="en" sz="800" dirty="0">
                <a:solidFill>
                  <a:srgbClr val="FFFFFF"/>
                </a:solidFill>
                <a:latin typeface="Calibri"/>
                <a:ea typeface="Courier New"/>
                <a:cs typeface="Courier New"/>
                <a:sym typeface="Courier New"/>
              </a:rPr>
              <a:t> </a:t>
            </a:r>
            <a:r>
              <a:rPr lang="en" sz="800" dirty="0" err="1">
                <a:solidFill>
                  <a:srgbClr val="FFFFFF"/>
                </a:solidFill>
                <a:latin typeface="Calibri"/>
                <a:ea typeface="Courier New"/>
                <a:cs typeface="Courier New"/>
                <a:sym typeface="Courier New"/>
              </a:rPr>
              <a:t>home_try_on_to_purchase_conversion_rate</a:t>
            </a:r>
            <a:r>
              <a:rPr lang="en" sz="800" dirty="0">
                <a:solidFill>
                  <a:srgbClr val="FFFFFF"/>
                </a:solidFill>
                <a:latin typeface="Calibri"/>
                <a:ea typeface="Courier New"/>
                <a:cs typeface="Courier New"/>
                <a:sym typeface="Courier New"/>
              </a:rPr>
              <a:t>;</a:t>
            </a:r>
            <a:endParaRPr lang="en" sz="800" dirty="0">
              <a:latin typeface="Calibri"/>
            </a:endParaRPr>
          </a:p>
          <a:p>
            <a:br>
              <a:rPr lang="en-US" dirty="0">
                <a:sym typeface="Courier New"/>
              </a:rPr>
            </a:br>
            <a:endParaRPr lang="en-US" sz="800">
              <a:latin typeface="Calibri"/>
            </a:endParaRPr>
          </a:p>
          <a:p>
            <a:pPr marL="0" lvl="0" indent="0" rtl="0">
              <a:spcBef>
                <a:spcPts val="0"/>
              </a:spcBef>
              <a:spcAft>
                <a:spcPts val="0"/>
              </a:spcAft>
              <a:buNone/>
            </a:pPr>
            <a:endParaRPr sz="900">
              <a:latin typeface="Courier New"/>
              <a:ea typeface="Courier New"/>
              <a:cs typeface="Courier New"/>
              <a:sym typeface="Courier New"/>
            </a:endParaRPr>
          </a:p>
        </p:txBody>
      </p:sp>
      <p:sp>
        <p:nvSpPr>
          <p:cNvPr id="324" name="Shape 324"/>
          <p:cNvSpPr txBox="1"/>
          <p:nvPr/>
        </p:nvSpPr>
        <p:spPr>
          <a:xfrm>
            <a:off x="177975" y="1167676"/>
            <a:ext cx="4912618" cy="1035801"/>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nSpc>
                <a:spcPct val="114999"/>
              </a:lnSpc>
            </a:pPr>
            <a:r>
              <a:rPr lang="en" sz="1200" b="1" dirty="0">
                <a:latin typeface="Roboto"/>
                <a:ea typeface="Roboto"/>
                <a:cs typeface="Roboto"/>
              </a:rPr>
              <a:t>Conversion from Quiz to Home Try On is higher.</a:t>
            </a:r>
            <a:r>
              <a:rPr lang="en" sz="1200" dirty="0">
                <a:latin typeface="Roboto"/>
                <a:ea typeface="Roboto"/>
                <a:cs typeface="Roboto"/>
              </a:rPr>
              <a:t> Consumers feel more comfortable 'window shopping' than committing to the purchase. Albeit, the conversion rate is not significantly smaller for Try On to Purchase.</a:t>
            </a:r>
          </a:p>
          <a:p>
            <a:pPr lvl="0" rtl="0">
              <a:lnSpc>
                <a:spcPct val="115000"/>
              </a:lnSpc>
              <a:spcBef>
                <a:spcPts val="0"/>
              </a:spcBef>
              <a:spcAft>
                <a:spcPts val="0"/>
              </a:spcAft>
              <a:buSzPts val="1100"/>
            </a:pPr>
            <a:endParaRPr lang="en" sz="1200">
              <a:latin typeface="Roboto"/>
              <a:ea typeface="Roboto"/>
              <a:cs typeface="Roboto"/>
            </a:endParaRPr>
          </a:p>
        </p:txBody>
      </p:sp>
      <p:graphicFrame>
        <p:nvGraphicFramePr>
          <p:cNvPr id="325" name="Shape 325"/>
          <p:cNvGraphicFramePr/>
          <p:nvPr>
            <p:extLst>
              <p:ext uri="{D42A27DB-BD31-4B8C-83A1-F6EECF244321}">
                <p14:modId xmlns:p14="http://schemas.microsoft.com/office/powerpoint/2010/main" val="2686528334"/>
              </p:ext>
            </p:extLst>
          </p:nvPr>
        </p:nvGraphicFramePr>
        <p:xfrm>
          <a:off x="177628" y="2597380"/>
          <a:ext cx="4823477" cy="2046473"/>
        </p:xfrm>
        <a:graphic>
          <a:graphicData uri="http://schemas.openxmlformats.org/drawingml/2006/table">
            <a:tbl>
              <a:tblPr>
                <a:noFill/>
                <a:tableStyleId>{8628B589-4659-4227-9C68-565DD4A46BFE}</a:tableStyleId>
              </a:tblPr>
              <a:tblGrid>
                <a:gridCol w="2780593">
                  <a:extLst>
                    <a:ext uri="{9D8B030D-6E8A-4147-A177-3AD203B41FA5}">
                      <a16:colId xmlns:a16="http://schemas.microsoft.com/office/drawing/2014/main" val="20000"/>
                    </a:ext>
                  </a:extLst>
                </a:gridCol>
                <a:gridCol w="2042884">
                  <a:extLst>
                    <a:ext uri="{9D8B030D-6E8A-4147-A177-3AD203B41FA5}">
                      <a16:colId xmlns:a16="http://schemas.microsoft.com/office/drawing/2014/main" val="20001"/>
                    </a:ext>
                  </a:extLst>
                </a:gridCol>
              </a:tblGrid>
              <a:tr h="409295">
                <a:tc>
                  <a:txBody>
                    <a:bodyPr/>
                    <a:lstStyle/>
                    <a:p>
                      <a:pPr marL="0" lvl="0" indent="0" algn="ctr">
                        <a:spcBef>
                          <a:spcPts val="0"/>
                        </a:spcBef>
                        <a:spcAft>
                          <a:spcPts val="0"/>
                        </a:spcAft>
                        <a:buNone/>
                      </a:pPr>
                      <a:r>
                        <a:rPr lang="en-US" sz="1000" dirty="0"/>
                        <a:t>Total Quiz Takes</a:t>
                      </a:r>
                      <a:endParaRPr sz="1000" dirty="0"/>
                    </a:p>
                  </a:txBody>
                  <a:tcPr marL="91425" marR="91425" marT="91425" marB="91425"/>
                </a:tc>
                <a:tc>
                  <a:txBody>
                    <a:bodyPr/>
                    <a:lstStyle/>
                    <a:p>
                      <a:pPr marL="0" lvl="0" indent="0" algn="ctr" rtl="0">
                        <a:spcBef>
                          <a:spcPts val="0"/>
                        </a:spcBef>
                        <a:spcAft>
                          <a:spcPts val="0"/>
                        </a:spcAft>
                        <a:buNone/>
                      </a:pPr>
                      <a:r>
                        <a:rPr lang="en-US" sz="1000" dirty="0"/>
                        <a:t>1000</a:t>
                      </a:r>
                      <a:endParaRPr sz="1000" dirty="0"/>
                    </a:p>
                  </a:txBody>
                  <a:tcPr marL="91425" marR="91425" marT="91425" marB="91425"/>
                </a:tc>
                <a:extLst>
                  <a:ext uri="{0D108BD9-81ED-4DB2-BD59-A6C34878D82A}">
                    <a16:rowId xmlns:a16="http://schemas.microsoft.com/office/drawing/2014/main" val="10001"/>
                  </a:ext>
                </a:extLst>
              </a:tr>
              <a:tr h="409295">
                <a:tc>
                  <a:txBody>
                    <a:bodyPr/>
                    <a:lstStyle/>
                    <a:p>
                      <a:pPr marL="0" lvl="0" indent="0" algn="ctr" rtl="0">
                        <a:spcBef>
                          <a:spcPts val="0"/>
                        </a:spcBef>
                        <a:spcAft>
                          <a:spcPts val="0"/>
                        </a:spcAft>
                        <a:buNone/>
                      </a:pPr>
                      <a:r>
                        <a:rPr lang="en-US" sz="1000" dirty="0"/>
                        <a:t>Total # of Home Try Ons</a:t>
                      </a:r>
                      <a:endParaRPr sz="1000" dirty="0"/>
                    </a:p>
                  </a:txBody>
                  <a:tcPr marL="91425" marR="91425" marT="91425" marB="91425"/>
                </a:tc>
                <a:tc>
                  <a:txBody>
                    <a:bodyPr/>
                    <a:lstStyle/>
                    <a:p>
                      <a:pPr marL="0" lvl="0" indent="0" algn="ctr" rtl="0">
                        <a:spcBef>
                          <a:spcPts val="0"/>
                        </a:spcBef>
                        <a:spcAft>
                          <a:spcPts val="0"/>
                        </a:spcAft>
                        <a:buNone/>
                      </a:pPr>
                      <a:r>
                        <a:rPr lang="en-US" sz="1000" dirty="0"/>
                        <a:t>750</a:t>
                      </a:r>
                      <a:endParaRPr sz="1000" dirty="0"/>
                    </a:p>
                  </a:txBody>
                  <a:tcPr marL="91425" marR="91425" marT="91425" marB="91425"/>
                </a:tc>
                <a:extLst>
                  <a:ext uri="{0D108BD9-81ED-4DB2-BD59-A6C34878D82A}">
                    <a16:rowId xmlns:a16="http://schemas.microsoft.com/office/drawing/2014/main" val="10002"/>
                  </a:ext>
                </a:extLst>
              </a:tr>
              <a:tr h="409295">
                <a:tc>
                  <a:txBody>
                    <a:bodyPr/>
                    <a:lstStyle/>
                    <a:p>
                      <a:pPr marL="0" lvl="0" indent="0" algn="ctr" rtl="0">
                        <a:spcBef>
                          <a:spcPts val="0"/>
                        </a:spcBef>
                        <a:spcAft>
                          <a:spcPts val="0"/>
                        </a:spcAft>
                        <a:buNone/>
                      </a:pPr>
                      <a:r>
                        <a:rPr lang="en-US" sz="1000" dirty="0"/>
                        <a:t>Total # of Purchases</a:t>
                      </a:r>
                      <a:endParaRPr sz="1000" dirty="0"/>
                    </a:p>
                  </a:txBody>
                  <a:tcPr marL="91425" marR="91425" marT="91425" marB="91425"/>
                </a:tc>
                <a:tc>
                  <a:txBody>
                    <a:bodyPr/>
                    <a:lstStyle/>
                    <a:p>
                      <a:pPr marL="0" lvl="0" indent="0" algn="ctr" rtl="0">
                        <a:spcBef>
                          <a:spcPts val="0"/>
                        </a:spcBef>
                        <a:spcAft>
                          <a:spcPts val="0"/>
                        </a:spcAft>
                        <a:buNone/>
                      </a:pPr>
                      <a:r>
                        <a:rPr lang="en-US" sz="1000" dirty="0"/>
                        <a:t>495</a:t>
                      </a:r>
                      <a:endParaRPr sz="1000" dirty="0"/>
                    </a:p>
                  </a:txBody>
                  <a:tcPr marL="91425" marR="91425" marT="91425" marB="91425"/>
                </a:tc>
                <a:extLst>
                  <a:ext uri="{0D108BD9-81ED-4DB2-BD59-A6C34878D82A}">
                    <a16:rowId xmlns:a16="http://schemas.microsoft.com/office/drawing/2014/main" val="10003"/>
                  </a:ext>
                </a:extLst>
              </a:tr>
              <a:tr h="409294">
                <a:tc>
                  <a:txBody>
                    <a:bodyPr/>
                    <a:lstStyle/>
                    <a:p>
                      <a:pPr marL="0" lvl="0" indent="0" algn="ctr" rtl="0">
                        <a:spcBef>
                          <a:spcPts val="0"/>
                        </a:spcBef>
                        <a:spcAft>
                          <a:spcPts val="0"/>
                        </a:spcAft>
                        <a:buNone/>
                      </a:pPr>
                      <a:r>
                        <a:rPr lang="en-US" sz="1000" dirty="0"/>
                        <a:t>Quiz to Home Try On Conversion</a:t>
                      </a:r>
                      <a:endParaRPr sz="1000" dirty="0"/>
                    </a:p>
                  </a:txBody>
                  <a:tcPr marL="91425" marR="91425" marT="91425" marB="91425"/>
                </a:tc>
                <a:tc>
                  <a:txBody>
                    <a:bodyPr/>
                    <a:lstStyle/>
                    <a:p>
                      <a:pPr marL="0" lvl="0" indent="0" algn="ctr" rtl="0">
                        <a:spcBef>
                          <a:spcPts val="0"/>
                        </a:spcBef>
                        <a:spcAft>
                          <a:spcPts val="0"/>
                        </a:spcAft>
                        <a:buNone/>
                      </a:pPr>
                      <a:r>
                        <a:rPr lang="en-US" sz="1000" dirty="0"/>
                        <a:t>75%</a:t>
                      </a:r>
                      <a:endParaRPr sz="1000" dirty="0"/>
                    </a:p>
                  </a:txBody>
                  <a:tcPr marL="91425" marR="91425" marT="91425" marB="91425"/>
                </a:tc>
                <a:extLst>
                  <a:ext uri="{0D108BD9-81ED-4DB2-BD59-A6C34878D82A}">
                    <a16:rowId xmlns:a16="http://schemas.microsoft.com/office/drawing/2014/main" val="10004"/>
                  </a:ext>
                </a:extLst>
              </a:tr>
              <a:tr h="409294">
                <a:tc>
                  <a:txBody>
                    <a:bodyPr/>
                    <a:lstStyle/>
                    <a:p>
                      <a:pPr marL="0" lvl="0" indent="0" algn="ctr">
                        <a:spcBef>
                          <a:spcPts val="0"/>
                        </a:spcBef>
                        <a:spcAft>
                          <a:spcPts val="0"/>
                        </a:spcAft>
                        <a:buNone/>
                      </a:pPr>
                      <a:r>
                        <a:rPr lang="en-US" sz="1000" dirty="0"/>
                        <a:t>Home Try On to Purchase Conversion</a:t>
                      </a:r>
                      <a:endParaRPr sz="1000" dirty="0"/>
                    </a:p>
                  </a:txBody>
                  <a:tcPr marL="91425" marR="91425" marT="91425" marB="91425"/>
                </a:tc>
                <a:tc>
                  <a:txBody>
                    <a:bodyPr/>
                    <a:lstStyle/>
                    <a:p>
                      <a:pPr marL="0" lvl="0" indent="0" algn="ctr">
                        <a:spcBef>
                          <a:spcPts val="0"/>
                        </a:spcBef>
                        <a:spcAft>
                          <a:spcPts val="0"/>
                        </a:spcAft>
                        <a:buNone/>
                      </a:pPr>
                      <a:r>
                        <a:rPr lang="en-US" sz="1000" dirty="0"/>
                        <a:t>66%</a:t>
                      </a:r>
                      <a:endParaRPr sz="1000" dirty="0"/>
                    </a:p>
                  </a:txBody>
                  <a:tcPr marL="91425" marR="91425" marT="91425" marB="91425"/>
                </a:tc>
                <a:extLst>
                  <a:ext uri="{0D108BD9-81ED-4DB2-BD59-A6C34878D82A}">
                    <a16:rowId xmlns:a16="http://schemas.microsoft.com/office/drawing/2014/main" val="911110834"/>
                  </a:ext>
                </a:extLst>
              </a:tr>
            </a:tbl>
          </a:graphicData>
        </a:graphic>
      </p:graphicFrame>
    </p:spTree>
    <p:extLst>
      <p:ext uri="{BB962C8B-B14F-4D97-AF65-F5344CB8AC3E}">
        <p14:creationId xmlns:p14="http://schemas.microsoft.com/office/powerpoint/2010/main" val="3791018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algn="ctr"/>
            <a:r>
              <a:rPr lang="en" sz="4800" dirty="0">
                <a:solidFill>
                  <a:schemeClr val="lt1"/>
                </a:solidFill>
                <a:latin typeface="Roboto Black"/>
                <a:ea typeface="Roboto Black"/>
                <a:cs typeface="Roboto Black"/>
                <a:sym typeface="Roboto Black"/>
              </a:rPr>
              <a:t>AB Testing</a:t>
            </a:r>
            <a:endParaRPr lang="en" sz="4800" dirty="0">
              <a:solidFill>
                <a:schemeClr val="lt1"/>
              </a:solidFill>
              <a:latin typeface="Roboto Black"/>
              <a:ea typeface="Roboto Black"/>
              <a:cs typeface="Roboto Black"/>
            </a:endParaRPr>
          </a:p>
        </p:txBody>
      </p:sp>
    </p:spTree>
    <p:extLst>
      <p:ext uri="{BB962C8B-B14F-4D97-AF65-F5344CB8AC3E}">
        <p14:creationId xmlns:p14="http://schemas.microsoft.com/office/powerpoint/2010/main" val="180894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5969" y="292625"/>
            <a:ext cx="4920149" cy="837600"/>
          </a:xfrm>
          <a:prstGeom prst="rect">
            <a:avLst/>
          </a:prstGeom>
          <a:noFill/>
          <a:ln>
            <a:noFill/>
          </a:ln>
        </p:spPr>
        <p:txBody>
          <a:bodyPr spcFirstLastPara="1" wrap="square" lIns="91425" tIns="91425" rIns="91425" bIns="91425" anchor="b" anchorCtr="0">
            <a:noAutofit/>
          </a:bodyPr>
          <a:lstStyle/>
          <a:p>
            <a:r>
              <a:rPr lang="en" sz="2400" b="1" dirty="0">
                <a:solidFill>
                  <a:srgbClr val="295269"/>
                </a:solidFill>
                <a:latin typeface="Roboto"/>
                <a:ea typeface="Roboto"/>
                <a:cs typeface="Roboto"/>
                <a:sym typeface="Roboto"/>
              </a:rPr>
              <a:t>3. AB Testing Metrics</a:t>
            </a:r>
            <a:endParaRPr lang="en" sz="2400" b="1" dirty="0">
              <a:solidFill>
                <a:srgbClr val="295269"/>
              </a:solidFill>
              <a:latin typeface="Roboto"/>
              <a:ea typeface="Roboto"/>
              <a:cs typeface="Roboto"/>
            </a:endParaRPr>
          </a:p>
        </p:txBody>
      </p:sp>
      <p:sp>
        <p:nvSpPr>
          <p:cNvPr id="323" name="Shape 323"/>
          <p:cNvSpPr txBox="1"/>
          <p:nvPr/>
        </p:nvSpPr>
        <p:spPr>
          <a:xfrm>
            <a:off x="4450438" y="172625"/>
            <a:ext cx="4606705" cy="4596505"/>
          </a:xfrm>
          <a:prstGeom prst="rect">
            <a:avLst/>
          </a:prstGeom>
          <a:solidFill>
            <a:schemeClr val="tx1">
              <a:lumMod val="75000"/>
              <a:lumOff val="25000"/>
            </a:schemeClr>
          </a:solidFill>
          <a:ln>
            <a:noFill/>
          </a:ln>
        </p:spPr>
        <p:txBody>
          <a:bodyPr spcFirstLastPara="1" wrap="square" lIns="91425" tIns="91425" rIns="91425" bIns="91425" anchor="t" anchorCtr="0">
            <a:noAutofit/>
          </a:bodyPr>
          <a:lstStyle/>
          <a:p>
            <a:r>
              <a:rPr lang="en" sz="700" dirty="0">
                <a:solidFill>
                  <a:srgbClr val="B3CCFF"/>
                </a:solidFill>
                <a:latin typeface="Calibri"/>
                <a:ea typeface="Calibri"/>
                <a:cs typeface="Courier New"/>
                <a:sym typeface="Courier New"/>
              </a:rPr>
              <a:t>WITH</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a:t>
            </a:r>
            <a:r>
              <a:rPr lang="en" sz="700" dirty="0">
                <a:solidFill>
                  <a:srgbClr val="EA6C8B"/>
                </a:solidFill>
                <a:latin typeface="Calibri"/>
                <a:ea typeface="Calibri"/>
                <a:cs typeface="Courier New"/>
                <a:sym typeface="Courier New"/>
              </a:rPr>
              <a:t>(</a:t>
            </a:r>
            <a:endParaRPr lang="en-US"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DISTINCT</a:t>
            </a:r>
            <a:endParaRPr lang="en" sz="700">
              <a:latin typeface="Calibri"/>
            </a:endParaRPr>
          </a:p>
          <a:p>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q.user_id</a:t>
            </a:r>
            <a:r>
              <a:rPr lang="en" sz="700" dirty="0">
                <a:solidFill>
                  <a:srgbClr val="FFFFFF"/>
                </a:solidFill>
                <a:latin typeface="Calibri"/>
                <a:ea typeface="Calibri"/>
                <a:cs typeface="Courier New"/>
                <a:sym typeface="Courier New"/>
              </a:rPr>
              <a:t>,</a:t>
            </a:r>
            <a:endParaRPr lang="en" sz="700">
              <a:latin typeface="Calibri"/>
            </a:endParaRPr>
          </a:p>
          <a:p>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h.user_id</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IS</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NOT</a:t>
            </a:r>
            <a:r>
              <a:rPr lang="en" sz="700" dirty="0">
                <a:solidFill>
                  <a:srgbClr val="FFFFFF"/>
                </a:solidFill>
                <a:latin typeface="Calibri"/>
                <a:ea typeface="Calibri"/>
                <a:cs typeface="Courier New"/>
                <a:sym typeface="Courier New"/>
              </a:rPr>
              <a:t> </a:t>
            </a:r>
            <a:r>
              <a:rPr lang="en" sz="700" dirty="0">
                <a:solidFill>
                  <a:srgbClr val="CC7BC2"/>
                </a:solidFill>
                <a:latin typeface="Calibri"/>
                <a:ea typeface="Calibri"/>
                <a:cs typeface="Courier New"/>
                <a:sym typeface="Courier New"/>
              </a:rPr>
              <a:t>NULL</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a:t>
            </a:r>
            <a:r>
              <a:rPr lang="en" sz="700" dirty="0">
                <a:solidFill>
                  <a:srgbClr val="FFE083"/>
                </a:solidFill>
                <a:latin typeface="Calibri"/>
                <a:ea typeface="Calibri"/>
                <a:cs typeface="Courier New"/>
                <a:sym typeface="Courier New"/>
              </a:rPr>
              <a:t>'</a:t>
            </a:r>
            <a:r>
              <a:rPr lang="en" sz="700" err="1">
                <a:solidFill>
                  <a:srgbClr val="FFE083"/>
                </a:solidFill>
                <a:latin typeface="Calibri"/>
                <a:ea typeface="Calibri"/>
                <a:cs typeface="Courier New"/>
                <a:sym typeface="Courier New"/>
              </a:rPr>
              <a:t>is_home_try_on</a:t>
            </a:r>
            <a:r>
              <a:rPr lang="en" sz="700" dirty="0">
                <a:solidFill>
                  <a:srgbClr val="FFE083"/>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CASE</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WHEN</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h.number_of_pairs</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LIKE</a:t>
            </a:r>
            <a:r>
              <a:rPr lang="en" sz="700" dirty="0">
                <a:solidFill>
                  <a:srgbClr val="FFFFFF"/>
                </a:solidFill>
                <a:latin typeface="Calibri"/>
                <a:ea typeface="Calibri"/>
                <a:cs typeface="Courier New"/>
                <a:sym typeface="Courier New"/>
              </a:rPr>
              <a:t> </a:t>
            </a:r>
            <a:r>
              <a:rPr lang="en" sz="700" dirty="0">
                <a:solidFill>
                  <a:srgbClr val="FFE083"/>
                </a:solidFill>
                <a:latin typeface="Calibri"/>
                <a:ea typeface="Calibri"/>
                <a:cs typeface="Courier New"/>
                <a:sym typeface="Courier New"/>
              </a:rPr>
              <a:t>'3 pairs'</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THEN</a:t>
            </a:r>
            <a:r>
              <a:rPr lang="en" sz="700" dirty="0">
                <a:solidFill>
                  <a:srgbClr val="FFFFFF"/>
                </a:solidFill>
                <a:latin typeface="Calibri"/>
                <a:ea typeface="Calibri"/>
                <a:cs typeface="Courier New"/>
                <a:sym typeface="Courier New"/>
              </a:rPr>
              <a:t> </a:t>
            </a:r>
            <a:r>
              <a:rPr lang="en" sz="700" dirty="0">
                <a:solidFill>
                  <a:srgbClr val="FF8973"/>
                </a:solidFill>
                <a:latin typeface="Calibri"/>
                <a:ea typeface="Calibri"/>
                <a:cs typeface="Courier New"/>
                <a:sym typeface="Courier New"/>
              </a:rPr>
              <a:t>1</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WHEN</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h.number_of_pairs</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LIKE</a:t>
            </a:r>
            <a:r>
              <a:rPr lang="en" sz="700" dirty="0">
                <a:solidFill>
                  <a:srgbClr val="FFFFFF"/>
                </a:solidFill>
                <a:latin typeface="Calibri"/>
                <a:ea typeface="Calibri"/>
                <a:cs typeface="Courier New"/>
                <a:sym typeface="Courier New"/>
              </a:rPr>
              <a:t> </a:t>
            </a:r>
            <a:r>
              <a:rPr lang="en" sz="700" dirty="0">
                <a:solidFill>
                  <a:srgbClr val="FFE083"/>
                </a:solidFill>
                <a:latin typeface="Calibri"/>
                <a:ea typeface="Calibri"/>
                <a:cs typeface="Courier New"/>
                <a:sym typeface="Courier New"/>
              </a:rPr>
              <a:t>'5 pairs'</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THEN</a:t>
            </a:r>
            <a:r>
              <a:rPr lang="en" sz="700" dirty="0">
                <a:solidFill>
                  <a:srgbClr val="FFFFFF"/>
                </a:solidFill>
                <a:latin typeface="Calibri"/>
                <a:ea typeface="Calibri"/>
                <a:cs typeface="Courier New"/>
                <a:sym typeface="Courier New"/>
              </a:rPr>
              <a:t> </a:t>
            </a:r>
            <a:r>
              <a:rPr lang="en" sz="700" dirty="0">
                <a:solidFill>
                  <a:srgbClr val="FF8973"/>
                </a:solidFill>
                <a:latin typeface="Calibri"/>
                <a:ea typeface="Calibri"/>
                <a:cs typeface="Courier New"/>
                <a:sym typeface="Courier New"/>
              </a:rPr>
              <a:t>2</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WHEN</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h.number_of_pairs</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IS</a:t>
            </a:r>
            <a:r>
              <a:rPr lang="en" sz="700" dirty="0">
                <a:solidFill>
                  <a:srgbClr val="FFFFFF"/>
                </a:solidFill>
                <a:latin typeface="Calibri"/>
                <a:ea typeface="Calibri"/>
                <a:cs typeface="Courier New"/>
                <a:sym typeface="Courier New"/>
              </a:rPr>
              <a:t> </a:t>
            </a:r>
            <a:r>
              <a:rPr lang="en" sz="700" dirty="0">
                <a:solidFill>
                  <a:srgbClr val="CC7BC2"/>
                </a:solidFill>
                <a:latin typeface="Calibri"/>
                <a:ea typeface="Calibri"/>
                <a:cs typeface="Courier New"/>
                <a:sym typeface="Courier New"/>
              </a:rPr>
              <a:t>NULL</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THEN</a:t>
            </a:r>
            <a:r>
              <a:rPr lang="en" sz="700" dirty="0">
                <a:solidFill>
                  <a:srgbClr val="FFFFFF"/>
                </a:solidFill>
                <a:latin typeface="Calibri"/>
                <a:ea typeface="Calibri"/>
                <a:cs typeface="Courier New"/>
                <a:sym typeface="Courier New"/>
              </a:rPr>
              <a:t> </a:t>
            </a:r>
            <a:r>
              <a:rPr lang="en" sz="700" dirty="0">
                <a:solidFill>
                  <a:srgbClr val="FF8973"/>
                </a:solidFill>
                <a:latin typeface="Calibri"/>
                <a:ea typeface="Calibri"/>
                <a:cs typeface="Courier New"/>
                <a:sym typeface="Courier New"/>
              </a:rPr>
              <a:t>0</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ELSE</a:t>
            </a:r>
            <a:r>
              <a:rPr lang="en" sz="700" dirty="0">
                <a:solidFill>
                  <a:srgbClr val="FFFFFF"/>
                </a:solidFill>
                <a:latin typeface="Calibri"/>
                <a:ea typeface="Calibri"/>
                <a:cs typeface="Courier New"/>
                <a:sym typeface="Courier New"/>
              </a:rPr>
              <a:t> </a:t>
            </a:r>
            <a:r>
              <a:rPr lang="en" sz="700" dirty="0">
                <a:solidFill>
                  <a:srgbClr val="FF8973"/>
                </a:solidFill>
                <a:latin typeface="Calibri"/>
                <a:ea typeface="Calibri"/>
                <a:cs typeface="Courier New"/>
                <a:sym typeface="Courier New"/>
              </a:rPr>
              <a:t>0</a:t>
            </a:r>
            <a:r>
              <a:rPr lang="en" sz="700" dirty="0">
                <a:solidFill>
                  <a:srgbClr val="FFFFFF"/>
                </a:solidFill>
                <a:latin typeface="Calibri"/>
                <a:ea typeface="Calibri"/>
                <a:cs typeface="Courier New"/>
                <a:sym typeface="Courier New"/>
              </a:rPr>
              <a:t> </a:t>
            </a:r>
            <a:endParaRPr lang="en" sz="700">
              <a:solidFill>
                <a:srgbClr val="939598"/>
              </a:solidFill>
              <a:latin typeface="Calibri"/>
              <a:ea typeface="Calibri"/>
              <a:cs typeface="Courier New"/>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END</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a:t>
            </a:r>
            <a:endParaRPr lang="en" sz="700">
              <a:latin typeface="Calibri"/>
            </a:endParaRPr>
          </a:p>
          <a:p>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p.user_id</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IS</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NOT</a:t>
            </a:r>
            <a:r>
              <a:rPr lang="en" sz="700" dirty="0">
                <a:solidFill>
                  <a:srgbClr val="FFFFFF"/>
                </a:solidFill>
                <a:latin typeface="Calibri"/>
                <a:ea typeface="Calibri"/>
                <a:cs typeface="Courier New"/>
                <a:sym typeface="Courier New"/>
              </a:rPr>
              <a:t> </a:t>
            </a:r>
            <a:r>
              <a:rPr lang="en" sz="700" dirty="0">
                <a:solidFill>
                  <a:srgbClr val="CC7BC2"/>
                </a:solidFill>
                <a:latin typeface="Calibri"/>
                <a:ea typeface="Calibri"/>
                <a:cs typeface="Courier New"/>
                <a:sym typeface="Courier New"/>
              </a:rPr>
              <a:t>NULL</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a:t>
            </a:r>
            <a:r>
              <a:rPr lang="en" sz="700" dirty="0">
                <a:solidFill>
                  <a:srgbClr val="FFE083"/>
                </a:solidFill>
                <a:latin typeface="Calibri"/>
                <a:ea typeface="Calibri"/>
                <a:cs typeface="Courier New"/>
                <a:sym typeface="Courier New"/>
              </a:rPr>
              <a:t>'</a:t>
            </a:r>
            <a:r>
              <a:rPr lang="en" sz="700" err="1">
                <a:solidFill>
                  <a:srgbClr val="FFE083"/>
                </a:solidFill>
                <a:latin typeface="Calibri"/>
                <a:ea typeface="Calibri"/>
                <a:cs typeface="Courier New"/>
                <a:sym typeface="Courier New"/>
              </a:rPr>
              <a:t>is_purchase</a:t>
            </a:r>
            <a:r>
              <a:rPr lang="en" sz="700" dirty="0">
                <a:solidFill>
                  <a:srgbClr val="FFE083"/>
                </a:solidFill>
                <a:latin typeface="Calibri"/>
                <a:ea typeface="Calibri"/>
                <a:cs typeface="Courier New"/>
                <a:sym typeface="Courier New"/>
              </a:rPr>
              <a:t>'</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quiz q</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LEFT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JOIN</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home_try_on</a:t>
            </a:r>
            <a:r>
              <a:rPr lang="en" sz="700" dirty="0">
                <a:solidFill>
                  <a:srgbClr val="FFFFFF"/>
                </a:solidFill>
                <a:latin typeface="Calibri"/>
                <a:ea typeface="Calibri"/>
                <a:cs typeface="Courier New"/>
                <a:sym typeface="Courier New"/>
              </a:rPr>
              <a:t> h</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ON</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q.user_id</a:t>
            </a:r>
            <a:r>
              <a:rPr lang="en" sz="700" dirty="0">
                <a:solidFill>
                  <a:srgbClr val="FFFFFF"/>
                </a:solidFill>
                <a:latin typeface="Calibri"/>
                <a:ea typeface="Calibri"/>
                <a:cs typeface="Courier New"/>
                <a:sym typeface="Courier New"/>
              </a:rPr>
              <a:t> = </a:t>
            </a:r>
            <a:r>
              <a:rPr lang="en" sz="700" err="1">
                <a:solidFill>
                  <a:srgbClr val="FFFFFF"/>
                </a:solidFill>
                <a:latin typeface="Calibri"/>
                <a:ea typeface="Calibri"/>
                <a:cs typeface="Courier New"/>
                <a:sym typeface="Courier New"/>
              </a:rPr>
              <a:t>h.user_id</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LEFT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JOIN</a:t>
            </a:r>
            <a:r>
              <a:rPr lang="en" sz="700" dirty="0">
                <a:solidFill>
                  <a:srgbClr val="FFFFFF"/>
                </a:solidFill>
                <a:latin typeface="Calibri"/>
                <a:ea typeface="Calibri"/>
                <a:cs typeface="Courier New"/>
                <a:sym typeface="Courier New"/>
              </a:rPr>
              <a:t> purchase p</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ON</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p.user_id</a:t>
            </a:r>
            <a:r>
              <a:rPr lang="en" sz="700" dirty="0">
                <a:solidFill>
                  <a:srgbClr val="FFFFFF"/>
                </a:solidFill>
                <a:latin typeface="Calibri"/>
                <a:ea typeface="Calibri"/>
                <a:cs typeface="Courier New"/>
                <a:sym typeface="Courier New"/>
              </a:rPr>
              <a:t> = </a:t>
            </a:r>
            <a:r>
              <a:rPr lang="en" sz="700" err="1">
                <a:solidFill>
                  <a:srgbClr val="FFFFFF"/>
                </a:solidFill>
                <a:latin typeface="Calibri"/>
                <a:ea typeface="Calibri"/>
                <a:cs typeface="Courier New"/>
                <a:sym typeface="Courier New"/>
              </a:rPr>
              <a:t>q.user_id</a:t>
            </a:r>
            <a:r>
              <a:rPr lang="en" sz="700" dirty="0">
                <a:solidFill>
                  <a:srgbClr val="EA6C8B"/>
                </a:solidFill>
                <a:latin typeface="Calibri"/>
                <a:ea typeface="Calibri"/>
                <a:cs typeface="Courier New"/>
                <a:sym typeface="Courier New"/>
              </a:rPr>
              <a:t>)</a:t>
            </a:r>
            <a:endParaRPr lang="en" sz="700">
              <a:latin typeface="Calibri"/>
            </a:endParaRPr>
          </a:p>
          <a:p>
            <a:r>
              <a:rPr lang="en" sz="700" dirty="0">
                <a:solidFill>
                  <a:srgbClr val="B3CCFF"/>
                </a:solidFill>
                <a:latin typeface="Calibri"/>
                <a:ea typeface="Calibri"/>
                <a:cs typeface="Courier New"/>
                <a:sym typeface="Courier New"/>
              </a:rPr>
              <a:t>SELECT</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CASE</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WHEN</a:t>
            </a:r>
            <a:r>
              <a:rPr lang="en" sz="700" dirty="0">
                <a:solidFill>
                  <a:srgbClr val="FFFFFF"/>
                </a:solidFill>
                <a:latin typeface="Calibri"/>
                <a:ea typeface="Calibri"/>
                <a:cs typeface="Courier New"/>
                <a:sym typeface="Courier New"/>
              </a:rPr>
              <a:t> </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COUNT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DISTINCT</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user_id</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WHERE</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1</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&gt; </a:t>
            </a:r>
            <a:r>
              <a:rPr lang="en" sz="700" dirty="0">
                <a:solidFill>
                  <a:srgbClr val="FF8973"/>
                </a:solidFill>
                <a:latin typeface="Calibri"/>
                <a:ea typeface="Calibri"/>
                <a:cs typeface="Courier New"/>
                <a:sym typeface="Courier New"/>
              </a:rPr>
              <a:t>0</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THEN</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CAST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COUNT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DISTINCT</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user_id</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WHERE</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1</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AND</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is_purchase</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1</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FLOAT</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 </a:t>
            </a:r>
            <a:r>
              <a:rPr lang="en" sz="700" dirty="0">
                <a:solidFill>
                  <a:srgbClr val="B3CCFF"/>
                </a:solidFill>
                <a:latin typeface="Calibri"/>
                <a:ea typeface="Calibri"/>
                <a:cs typeface="Courier New"/>
                <a:sym typeface="Courier New"/>
              </a:rPr>
              <a:t>CAST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COUNT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DISTINCT</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user_id</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WHERE</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1</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FLOAT</a:t>
            </a:r>
            <a:r>
              <a:rPr lang="en" sz="700" dirty="0">
                <a:solidFill>
                  <a:srgbClr val="EA6C8B"/>
                </a:solidFill>
                <a:latin typeface="Calibri"/>
                <a:ea typeface="Calibri"/>
                <a:cs typeface="Courier New"/>
                <a:sym typeface="Courier New"/>
              </a:rPr>
              <a:t>)</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ELSE</a:t>
            </a:r>
            <a:r>
              <a:rPr lang="en" sz="700" dirty="0">
                <a:solidFill>
                  <a:srgbClr val="FFFFFF"/>
                </a:solidFill>
                <a:latin typeface="Calibri"/>
                <a:ea typeface="Calibri"/>
                <a:cs typeface="Courier New"/>
                <a:sym typeface="Courier New"/>
              </a:rPr>
              <a:t> </a:t>
            </a:r>
            <a:r>
              <a:rPr lang="en" sz="700" dirty="0">
                <a:solidFill>
                  <a:srgbClr val="FF8973"/>
                </a:solidFill>
                <a:latin typeface="Calibri"/>
                <a:ea typeface="Calibri"/>
                <a:cs typeface="Courier New"/>
                <a:sym typeface="Courier New"/>
              </a:rPr>
              <a:t>0</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END</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purchase_rate_3_pairs,</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CASE</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WHEN</a:t>
            </a:r>
            <a:r>
              <a:rPr lang="en" sz="700" dirty="0">
                <a:solidFill>
                  <a:srgbClr val="FFFFFF"/>
                </a:solidFill>
                <a:latin typeface="Calibri"/>
                <a:ea typeface="Calibri"/>
                <a:cs typeface="Courier New"/>
                <a:sym typeface="Courier New"/>
              </a:rPr>
              <a:t> </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COUNT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DISTINCT</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user_id</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WHERE</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2</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&gt; </a:t>
            </a:r>
            <a:r>
              <a:rPr lang="en" sz="700" dirty="0">
                <a:solidFill>
                  <a:srgbClr val="FF8973"/>
                </a:solidFill>
                <a:latin typeface="Calibri"/>
                <a:ea typeface="Calibri"/>
                <a:cs typeface="Courier New"/>
                <a:sym typeface="Courier New"/>
              </a:rPr>
              <a:t>0</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THEN</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CAST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COUNT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DISTINCT</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user_id</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WHERE</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2</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AND</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is_purchase</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1</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FLOAT</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 </a:t>
            </a:r>
            <a:r>
              <a:rPr lang="en" sz="700" dirty="0">
                <a:solidFill>
                  <a:srgbClr val="B3CCFF"/>
                </a:solidFill>
                <a:latin typeface="Calibri"/>
                <a:ea typeface="Calibri"/>
                <a:cs typeface="Courier New"/>
                <a:sym typeface="Courier New"/>
              </a:rPr>
              <a:t>CAST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COUNT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DISTINCT</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user_id</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WHERE</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2</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FLOAT</a:t>
            </a:r>
            <a:r>
              <a:rPr lang="en" sz="700" dirty="0">
                <a:solidFill>
                  <a:srgbClr val="EA6C8B"/>
                </a:solidFill>
                <a:latin typeface="Calibri"/>
                <a:ea typeface="Calibri"/>
                <a:cs typeface="Courier New"/>
                <a:sym typeface="Courier New"/>
              </a:rPr>
              <a:t>)</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ELSE</a:t>
            </a:r>
            <a:r>
              <a:rPr lang="en" sz="700" dirty="0">
                <a:solidFill>
                  <a:srgbClr val="FFFFFF"/>
                </a:solidFill>
                <a:latin typeface="Calibri"/>
                <a:ea typeface="Calibri"/>
                <a:cs typeface="Courier New"/>
                <a:sym typeface="Courier New"/>
              </a:rPr>
              <a:t> </a:t>
            </a:r>
            <a:r>
              <a:rPr lang="en" sz="700" dirty="0">
                <a:solidFill>
                  <a:srgbClr val="FF8973"/>
                </a:solidFill>
                <a:latin typeface="Calibri"/>
                <a:ea typeface="Calibri"/>
                <a:cs typeface="Courier New"/>
                <a:sym typeface="Courier New"/>
              </a:rPr>
              <a:t>0</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END</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purchase_rate_5_pairs,</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CASE</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WHEN</a:t>
            </a:r>
            <a:r>
              <a:rPr lang="en" sz="700" dirty="0">
                <a:solidFill>
                  <a:srgbClr val="FFFFFF"/>
                </a:solidFill>
                <a:latin typeface="Calibri"/>
                <a:ea typeface="Calibri"/>
                <a:cs typeface="Courier New"/>
                <a:sym typeface="Courier New"/>
              </a:rPr>
              <a:t> </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COUNT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DISTINCT</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user_id</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WHERE</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2</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&gt; </a:t>
            </a:r>
            <a:r>
              <a:rPr lang="en" sz="700" dirty="0">
                <a:solidFill>
                  <a:srgbClr val="FF8973"/>
                </a:solidFill>
                <a:latin typeface="Calibri"/>
                <a:ea typeface="Calibri"/>
                <a:cs typeface="Courier New"/>
                <a:sym typeface="Courier New"/>
              </a:rPr>
              <a:t>0</a:t>
            </a:r>
            <a:endParaRPr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THEN</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CAST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COUNT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DISTINCT</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user_id</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WHERE</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2</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AND</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is_purchase</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1</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FLOAT</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CAST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COUNT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DISTINCT</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user_id</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WHERE</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2</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FLOAT</a:t>
            </a:r>
            <a:r>
              <a:rPr lang="en" sz="700" dirty="0">
                <a:solidFill>
                  <a:srgbClr val="EA6C8B"/>
                </a:solidFill>
                <a:latin typeface="Calibri"/>
                <a:ea typeface="Calibri"/>
                <a:cs typeface="Courier New"/>
                <a:sym typeface="Courier New"/>
              </a:rPr>
              <a:t>)) </a:t>
            </a:r>
            <a:r>
              <a:rPr lang="en" sz="700" dirty="0">
                <a:solidFill>
                  <a:srgbClr val="FFFFFF"/>
                </a:solidFill>
                <a:latin typeface="Calibri"/>
                <a:ea typeface="Calibri"/>
                <a:cs typeface="Courier New"/>
                <a:sym typeface="Courier New"/>
              </a:rPr>
              <a:t>-</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CAST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COUNT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DISTINCT</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user_id</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WHERE</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1</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AND</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is_purchase</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1</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FLOAT</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CAST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SELECT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COUNT</a:t>
            </a:r>
            <a:r>
              <a:rPr lang="en" sz="700" dirty="0">
                <a:solidFill>
                  <a:srgbClr val="EA6C8B"/>
                </a:solidFill>
                <a:latin typeface="Calibri"/>
                <a:ea typeface="Calibri"/>
                <a:cs typeface="Courier New"/>
                <a:sym typeface="Courier New"/>
              </a:rPr>
              <a:t>(</a:t>
            </a:r>
            <a:r>
              <a:rPr lang="en" sz="700" dirty="0">
                <a:solidFill>
                  <a:srgbClr val="B3CCFF"/>
                </a:solidFill>
                <a:latin typeface="Calibri"/>
                <a:ea typeface="Calibri"/>
                <a:cs typeface="Courier New"/>
                <a:sym typeface="Courier New"/>
              </a:rPr>
              <a:t>DISTINCT</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user_id</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FROM</a:t>
            </a:r>
            <a:r>
              <a:rPr lang="en" sz="700" dirty="0">
                <a:solidFill>
                  <a:srgbClr val="FFFFFF"/>
                </a:solidFill>
                <a:latin typeface="Calibri"/>
                <a:ea typeface="Calibri"/>
                <a:cs typeface="Courier New"/>
                <a:sym typeface="Courier New"/>
              </a:rPr>
              <a:t> funnel </a:t>
            </a:r>
            <a:r>
              <a:rPr lang="en" sz="700" dirty="0">
                <a:solidFill>
                  <a:srgbClr val="B3CCFF"/>
                </a:solidFill>
                <a:latin typeface="Calibri"/>
                <a:ea typeface="Calibri"/>
                <a:cs typeface="Courier New"/>
                <a:sym typeface="Courier New"/>
              </a:rPr>
              <a:t>WHERE</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number_of_pairs</a:t>
            </a:r>
            <a:r>
              <a:rPr lang="en" sz="700" dirty="0">
                <a:solidFill>
                  <a:srgbClr val="FFFFFF"/>
                </a:solidFill>
                <a:latin typeface="Calibri"/>
                <a:ea typeface="Calibri"/>
                <a:cs typeface="Courier New"/>
                <a:sym typeface="Courier New"/>
              </a:rPr>
              <a:t> = </a:t>
            </a:r>
            <a:r>
              <a:rPr lang="en" sz="700" dirty="0">
                <a:solidFill>
                  <a:srgbClr val="FF8973"/>
                </a:solidFill>
                <a:latin typeface="Calibri"/>
                <a:ea typeface="Calibri"/>
                <a:cs typeface="Courier New"/>
                <a:sym typeface="Courier New"/>
              </a:rPr>
              <a:t>1</a:t>
            </a:r>
            <a:r>
              <a:rPr lang="en" sz="700" dirty="0">
                <a:solidFill>
                  <a:srgbClr val="EA6C8B"/>
                </a:solidFill>
                <a:latin typeface="Calibri"/>
                <a:ea typeface="Calibri"/>
                <a:cs typeface="Courier New"/>
                <a:sym typeface="Courier New"/>
              </a:rPr>
              <a:t>)</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FLOAT</a:t>
            </a:r>
            <a:r>
              <a:rPr lang="en" sz="700" dirty="0">
                <a:solidFill>
                  <a:srgbClr val="EA6C8B"/>
                </a:solidFill>
                <a:latin typeface="Calibri"/>
                <a:ea typeface="Calibri"/>
                <a:cs typeface="Courier New"/>
                <a:sym typeface="Courier New"/>
              </a:rPr>
              <a:t>))</a:t>
            </a:r>
            <a:endParaRPr lang="en"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ELSE</a:t>
            </a:r>
            <a:r>
              <a:rPr lang="en" sz="700" dirty="0">
                <a:solidFill>
                  <a:srgbClr val="FFFFFF"/>
                </a:solidFill>
                <a:latin typeface="Calibri"/>
                <a:ea typeface="Calibri"/>
                <a:cs typeface="Courier New"/>
                <a:sym typeface="Courier New"/>
              </a:rPr>
              <a:t> </a:t>
            </a:r>
            <a:r>
              <a:rPr lang="en" sz="700" dirty="0">
                <a:solidFill>
                  <a:srgbClr val="FF8973"/>
                </a:solidFill>
                <a:latin typeface="Calibri"/>
                <a:ea typeface="Calibri"/>
                <a:cs typeface="Courier New"/>
                <a:sym typeface="Courier New"/>
              </a:rPr>
              <a:t>0</a:t>
            </a:r>
            <a:endParaRPr sz="700">
              <a:latin typeface="Calibri"/>
            </a:endParaRPr>
          </a:p>
          <a:p>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END</a:t>
            </a:r>
            <a:r>
              <a:rPr lang="en" sz="700" dirty="0">
                <a:solidFill>
                  <a:srgbClr val="FFFFFF"/>
                </a:solidFill>
                <a:latin typeface="Calibri"/>
                <a:ea typeface="Calibri"/>
                <a:cs typeface="Courier New"/>
                <a:sym typeface="Courier New"/>
              </a:rPr>
              <a:t> </a:t>
            </a:r>
            <a:r>
              <a:rPr lang="en" sz="700" dirty="0">
                <a:solidFill>
                  <a:srgbClr val="B3CCFF"/>
                </a:solidFill>
                <a:latin typeface="Calibri"/>
                <a:ea typeface="Calibri"/>
                <a:cs typeface="Courier New"/>
                <a:sym typeface="Courier New"/>
              </a:rPr>
              <a:t>AS</a:t>
            </a:r>
            <a:r>
              <a:rPr lang="en" sz="700" dirty="0">
                <a:solidFill>
                  <a:srgbClr val="FFFFFF"/>
                </a:solidFill>
                <a:latin typeface="Calibri"/>
                <a:ea typeface="Calibri"/>
                <a:cs typeface="Courier New"/>
                <a:sym typeface="Courier New"/>
              </a:rPr>
              <a:t> </a:t>
            </a:r>
            <a:r>
              <a:rPr lang="en" sz="700" err="1">
                <a:solidFill>
                  <a:srgbClr val="FFFFFF"/>
                </a:solidFill>
                <a:latin typeface="Calibri"/>
                <a:ea typeface="Calibri"/>
                <a:cs typeface="Courier New"/>
                <a:sym typeface="Courier New"/>
              </a:rPr>
              <a:t>purchase_rate_difference</a:t>
            </a:r>
            <a:endParaRPr lang="en" sz="700">
              <a:latin typeface="Calibri"/>
            </a:endParaRPr>
          </a:p>
          <a:p>
            <a:r>
              <a:rPr lang="en" sz="700" dirty="0">
                <a:solidFill>
                  <a:srgbClr val="B3CCFF"/>
                </a:solidFill>
                <a:latin typeface="Calibri"/>
                <a:ea typeface="Calibri"/>
                <a:cs typeface="Courier New"/>
                <a:sym typeface="Courier New"/>
              </a:rPr>
              <a:t>LIMIT</a:t>
            </a:r>
            <a:r>
              <a:rPr lang="en" sz="700" dirty="0">
                <a:solidFill>
                  <a:srgbClr val="FFFFFF"/>
                </a:solidFill>
                <a:latin typeface="Calibri"/>
                <a:ea typeface="Calibri"/>
                <a:cs typeface="Courier New"/>
                <a:sym typeface="Courier New"/>
              </a:rPr>
              <a:t> </a:t>
            </a:r>
            <a:r>
              <a:rPr lang="en" sz="700" dirty="0">
                <a:solidFill>
                  <a:srgbClr val="FF8973"/>
                </a:solidFill>
                <a:latin typeface="Calibri"/>
                <a:ea typeface="Calibri"/>
                <a:cs typeface="Courier New"/>
                <a:sym typeface="Courier New"/>
              </a:rPr>
              <a:t>1</a:t>
            </a:r>
            <a:r>
              <a:rPr lang="en" sz="700" dirty="0">
                <a:solidFill>
                  <a:srgbClr val="FFFFFF"/>
                </a:solidFill>
                <a:latin typeface="Calibri"/>
                <a:ea typeface="Calibri"/>
                <a:cs typeface="Courier New"/>
                <a:sym typeface="Courier New"/>
              </a:rPr>
              <a:t>;</a:t>
            </a:r>
            <a:endParaRPr lang="en-US" sz="700" dirty="0">
              <a:latin typeface="Consolas"/>
            </a:endParaRPr>
          </a:p>
          <a:p>
            <a:pPr marL="0" lvl="0" indent="0" rtl="0">
              <a:spcBef>
                <a:spcPts val="0"/>
              </a:spcBef>
              <a:spcAft>
                <a:spcPts val="0"/>
              </a:spcAft>
              <a:buNone/>
            </a:pPr>
            <a:endParaRPr sz="900">
              <a:latin typeface="Courier New"/>
              <a:ea typeface="Courier New"/>
              <a:cs typeface="Courier New"/>
              <a:sym typeface="Courier New"/>
            </a:endParaRPr>
          </a:p>
        </p:txBody>
      </p:sp>
      <p:sp>
        <p:nvSpPr>
          <p:cNvPr id="324" name="Shape 324"/>
          <p:cNvSpPr txBox="1"/>
          <p:nvPr/>
        </p:nvSpPr>
        <p:spPr>
          <a:xfrm>
            <a:off x="177975" y="1374845"/>
            <a:ext cx="4098231" cy="1050088"/>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nSpc>
                <a:spcPct val="114999"/>
              </a:lnSpc>
            </a:pPr>
            <a:r>
              <a:rPr lang="en" sz="1200" b="1" dirty="0">
                <a:latin typeface="Roboto"/>
                <a:ea typeface="Roboto"/>
                <a:cs typeface="Roboto"/>
              </a:rPr>
              <a:t>Consumers offered 5 pairs of glasses to try on had a significantly higher purchase rate. </a:t>
            </a:r>
            <a:r>
              <a:rPr lang="en" sz="1200" dirty="0">
                <a:latin typeface="Roboto"/>
                <a:ea typeface="Roboto"/>
                <a:cs typeface="Roboto"/>
              </a:rPr>
              <a:t>Half of the customers were offered 3 pairs, the other half were offered 5. More options resulted in more purchases,</a:t>
            </a:r>
            <a:r>
              <a:rPr lang="en" sz="1200" b="1" dirty="0">
                <a:latin typeface="Roboto"/>
                <a:ea typeface="Roboto"/>
                <a:cs typeface="Roboto"/>
              </a:rPr>
              <a:t> a 26% difference.</a:t>
            </a:r>
          </a:p>
          <a:p>
            <a:pPr lvl="0" rtl="0">
              <a:lnSpc>
                <a:spcPct val="115000"/>
              </a:lnSpc>
              <a:spcBef>
                <a:spcPts val="0"/>
              </a:spcBef>
              <a:spcAft>
                <a:spcPts val="0"/>
              </a:spcAft>
              <a:buSzPts val="1100"/>
            </a:pPr>
            <a:endParaRPr lang="en" sz="1200">
              <a:latin typeface="Roboto"/>
              <a:ea typeface="Roboto"/>
              <a:cs typeface="Roboto"/>
            </a:endParaRPr>
          </a:p>
        </p:txBody>
      </p:sp>
      <p:graphicFrame>
        <p:nvGraphicFramePr>
          <p:cNvPr id="325" name="Shape 325"/>
          <p:cNvGraphicFramePr/>
          <p:nvPr>
            <p:extLst>
              <p:ext uri="{D42A27DB-BD31-4B8C-83A1-F6EECF244321}">
                <p14:modId xmlns:p14="http://schemas.microsoft.com/office/powerpoint/2010/main" val="920206434"/>
              </p:ext>
            </p:extLst>
          </p:nvPr>
        </p:nvGraphicFramePr>
        <p:xfrm>
          <a:off x="170484" y="3104586"/>
          <a:ext cx="4164681" cy="1227885"/>
        </p:xfrm>
        <a:graphic>
          <a:graphicData uri="http://schemas.openxmlformats.org/drawingml/2006/table">
            <a:tbl>
              <a:tblPr>
                <a:noFill/>
                <a:tableStyleId>{8628B589-4659-4227-9C68-565DD4A46BFE}</a:tableStyleId>
              </a:tblPr>
              <a:tblGrid>
                <a:gridCol w="2307003">
                  <a:extLst>
                    <a:ext uri="{9D8B030D-6E8A-4147-A177-3AD203B41FA5}">
                      <a16:colId xmlns:a16="http://schemas.microsoft.com/office/drawing/2014/main" val="20000"/>
                    </a:ext>
                  </a:extLst>
                </a:gridCol>
                <a:gridCol w="1857678">
                  <a:extLst>
                    <a:ext uri="{9D8B030D-6E8A-4147-A177-3AD203B41FA5}">
                      <a16:colId xmlns:a16="http://schemas.microsoft.com/office/drawing/2014/main" val="20001"/>
                    </a:ext>
                  </a:extLst>
                </a:gridCol>
              </a:tblGrid>
              <a:tr h="409295">
                <a:tc>
                  <a:txBody>
                    <a:bodyPr/>
                    <a:lstStyle/>
                    <a:p>
                      <a:pPr marL="0" lvl="0" indent="0" algn="ctr">
                        <a:spcBef>
                          <a:spcPts val="0"/>
                        </a:spcBef>
                        <a:spcAft>
                          <a:spcPts val="0"/>
                        </a:spcAft>
                        <a:buNone/>
                      </a:pPr>
                      <a:r>
                        <a:rPr lang="en-US" sz="1000" dirty="0"/>
                        <a:t>3 Pairs Purchase Rate</a:t>
                      </a:r>
                      <a:endParaRPr sz="1000" dirty="0"/>
                    </a:p>
                  </a:txBody>
                  <a:tcPr marL="91425" marR="91425" marT="91425" marB="91425"/>
                </a:tc>
                <a:tc>
                  <a:txBody>
                    <a:bodyPr/>
                    <a:lstStyle/>
                    <a:p>
                      <a:pPr marL="0" lvl="0" indent="0" algn="ctr" rtl="0">
                        <a:spcBef>
                          <a:spcPts val="0"/>
                        </a:spcBef>
                        <a:spcAft>
                          <a:spcPts val="0"/>
                        </a:spcAft>
                        <a:buNone/>
                      </a:pPr>
                      <a:r>
                        <a:rPr lang="en-US" sz="1000" dirty="0"/>
                        <a:t>53%</a:t>
                      </a:r>
                      <a:endParaRPr sz="1000" dirty="0"/>
                    </a:p>
                  </a:txBody>
                  <a:tcPr marL="91425" marR="91425" marT="91425" marB="91425"/>
                </a:tc>
                <a:extLst>
                  <a:ext uri="{0D108BD9-81ED-4DB2-BD59-A6C34878D82A}">
                    <a16:rowId xmlns:a16="http://schemas.microsoft.com/office/drawing/2014/main" val="10001"/>
                  </a:ext>
                </a:extLst>
              </a:tr>
              <a:tr h="409295">
                <a:tc>
                  <a:txBody>
                    <a:bodyPr/>
                    <a:lstStyle/>
                    <a:p>
                      <a:pPr marL="0" lvl="0" indent="0" algn="ctr">
                        <a:spcBef>
                          <a:spcPts val="0"/>
                        </a:spcBef>
                        <a:spcAft>
                          <a:spcPts val="0"/>
                        </a:spcAft>
                        <a:buNone/>
                      </a:pPr>
                      <a:r>
                        <a:rPr lang="en-US" sz="1000" dirty="0"/>
                        <a:t>5 Pairs Purchase Rate</a:t>
                      </a:r>
                      <a:endParaRPr sz="1000" dirty="0"/>
                    </a:p>
                  </a:txBody>
                  <a:tcPr marL="91425" marR="91425" marT="91425" marB="91425"/>
                </a:tc>
                <a:tc>
                  <a:txBody>
                    <a:bodyPr/>
                    <a:lstStyle/>
                    <a:p>
                      <a:pPr marL="0" lvl="0" indent="0" algn="ctr" rtl="0">
                        <a:spcBef>
                          <a:spcPts val="0"/>
                        </a:spcBef>
                        <a:spcAft>
                          <a:spcPts val="0"/>
                        </a:spcAft>
                        <a:buNone/>
                      </a:pPr>
                      <a:r>
                        <a:rPr lang="en-US" sz="1000" dirty="0"/>
                        <a:t>79%</a:t>
                      </a:r>
                      <a:endParaRPr sz="1000" dirty="0"/>
                    </a:p>
                  </a:txBody>
                  <a:tcPr marL="91425" marR="91425" marT="91425" marB="91425"/>
                </a:tc>
                <a:extLst>
                  <a:ext uri="{0D108BD9-81ED-4DB2-BD59-A6C34878D82A}">
                    <a16:rowId xmlns:a16="http://schemas.microsoft.com/office/drawing/2014/main" val="10002"/>
                  </a:ext>
                </a:extLst>
              </a:tr>
              <a:tr h="409295">
                <a:tc>
                  <a:txBody>
                    <a:bodyPr/>
                    <a:lstStyle/>
                    <a:p>
                      <a:pPr marL="0" lvl="0" indent="0" algn="ctr" rtl="0">
                        <a:spcBef>
                          <a:spcPts val="0"/>
                        </a:spcBef>
                        <a:spcAft>
                          <a:spcPts val="0"/>
                        </a:spcAft>
                        <a:buNone/>
                      </a:pPr>
                      <a:r>
                        <a:rPr lang="en-US" sz="1000" dirty="0"/>
                        <a:t>Purchase Rate Difference</a:t>
                      </a:r>
                      <a:endParaRPr sz="1000" dirty="0"/>
                    </a:p>
                  </a:txBody>
                  <a:tcPr marL="91425" marR="91425" marT="91425" marB="91425"/>
                </a:tc>
                <a:tc>
                  <a:txBody>
                    <a:bodyPr/>
                    <a:lstStyle/>
                    <a:p>
                      <a:pPr marL="0" lvl="0" indent="0" algn="ctr" rtl="0">
                        <a:spcBef>
                          <a:spcPts val="0"/>
                        </a:spcBef>
                        <a:spcAft>
                          <a:spcPts val="0"/>
                        </a:spcAft>
                        <a:buNone/>
                      </a:pPr>
                      <a:r>
                        <a:rPr lang="en-US" sz="1000" dirty="0"/>
                        <a:t>26%</a:t>
                      </a:r>
                      <a:endParaRPr sz="1000" dirty="0"/>
                    </a:p>
                  </a:txBody>
                  <a:tcPr marL="91425" marR="91425" marT="91425" marB="91425"/>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121977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algn="ctr"/>
            <a:r>
              <a:rPr lang="en" sz="4800" dirty="0">
                <a:solidFill>
                  <a:schemeClr val="lt1"/>
                </a:solidFill>
                <a:latin typeface="Roboto Black"/>
                <a:ea typeface="Roboto Black"/>
                <a:cs typeface="Roboto Black"/>
                <a:sym typeface="Roboto Black"/>
              </a:rPr>
              <a:t>Top 5 Quiz Responses</a:t>
            </a:r>
            <a:endParaRPr lang="en" sz="4800" dirty="0">
              <a:solidFill>
                <a:schemeClr val="lt1"/>
              </a:solidFill>
              <a:latin typeface="Roboto Black"/>
              <a:ea typeface="Roboto Black"/>
              <a:cs typeface="Roboto Black"/>
            </a:endParaRPr>
          </a:p>
        </p:txBody>
      </p:sp>
    </p:spTree>
    <p:extLst>
      <p:ext uri="{BB962C8B-B14F-4D97-AF65-F5344CB8AC3E}">
        <p14:creationId xmlns:p14="http://schemas.microsoft.com/office/powerpoint/2010/main" val="251626602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286</Words>
  <Application>Microsoft Office PowerPoint</Application>
  <PresentationFormat>On-screen Show (16:9)</PresentationFormat>
  <Paragraphs>37</Paragraphs>
  <Slides>12</Slides>
  <Notes>12</Notes>
  <HiddenSlides>0</HiddenSlides>
  <MMClips>0</MMClips>
  <ScaleCrop>false</ScaleCrop>
  <HeadingPairs>
    <vt:vector size="4" baseType="variant">
      <vt:variant>
        <vt:lpstr>Theme</vt:lpstr>
      </vt:variant>
      <vt:variant>
        <vt:i4>3</vt:i4>
      </vt:variant>
      <vt:variant>
        <vt:lpstr>Slide Titles</vt:lpstr>
      </vt:variant>
      <vt:variant>
        <vt:i4>12</vt:i4>
      </vt:variant>
    </vt:vector>
  </HeadingPairs>
  <TitlesOfParts>
    <vt:vector size="15" baseType="lpstr">
      <vt:lpstr>Simple Light</vt:lpstr>
      <vt:lpstr>Simple Light</vt:lpstr>
      <vt:lpstr>Simple Light</vt:lpstr>
      <vt:lpstr>SQL Warby Parker Project</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cp:lastModifiedBy>Nicholas Duckwiler</cp:lastModifiedBy>
  <cp:revision>325</cp:revision>
  <dcterms:modified xsi:type="dcterms:W3CDTF">2025-01-05T18:04:20Z</dcterms:modified>
</cp:coreProperties>
</file>